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96663"/>
              <a:satOff val="-16428"/>
              <a:lumOff val="3004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2"/>
  </p:normalViewPr>
  <p:slideViewPr>
    <p:cSldViewPr snapToGrid="0" snapToObjects="1">
      <p:cViewPr varScale="1">
        <p:scale>
          <a:sx n="78" d="100"/>
          <a:sy n="78" d="100"/>
        </p:scale>
        <p:origin x="4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05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24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5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3053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  <a:effectLst>
                  <a:outerShdw blurRad="50800" dist="25400" dir="5400000" rotWithShape="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>
            <a:spLocks noGrp="1"/>
          </p:cNvSpPr>
          <p:nvPr>
            <p:ph type="pic" idx="13"/>
          </p:nvPr>
        </p:nvSpPr>
        <p:spPr>
          <a:xfrm>
            <a:off x="1104900" y="758938"/>
            <a:ext cx="10795000" cy="5943601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Title Text"/>
          <p:cNvSpPr txBox="1">
            <a:spLocks noGrp="1"/>
          </p:cNvSpPr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Image"/>
          <p:cNvSpPr>
            <a:spLocks noGrp="1"/>
          </p:cNvSpPr>
          <p:nvPr>
            <p:ph type="pic" sz="half" idx="13"/>
          </p:nvPr>
        </p:nvSpPr>
        <p:spPr>
          <a:xfrm>
            <a:off x="6654800" y="419100"/>
            <a:ext cx="5588000" cy="86487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Image"/>
          <p:cNvSpPr>
            <a:spLocks noGrp="1"/>
          </p:cNvSpPr>
          <p:nvPr>
            <p:ph type="pic" sz="half" idx="13"/>
          </p:nvPr>
        </p:nvSpPr>
        <p:spPr>
          <a:xfrm>
            <a:off x="6654800" y="2374900"/>
            <a:ext cx="5588000" cy="68072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Image"/>
          <p:cNvSpPr>
            <a:spLocks noGrp="1"/>
          </p:cNvSpPr>
          <p:nvPr>
            <p:ph type="pic" sz="quarter" idx="13"/>
          </p:nvPr>
        </p:nvSpPr>
        <p:spPr>
          <a:xfrm>
            <a:off x="6680200" y="5626100"/>
            <a:ext cx="5588000" cy="34417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half" idx="14"/>
          </p:nvPr>
        </p:nvSpPr>
        <p:spPr>
          <a:xfrm>
            <a:off x="6680200" y="419100"/>
            <a:ext cx="5588000" cy="49149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sz="half" idx="15"/>
          </p:nvPr>
        </p:nvSpPr>
        <p:spPr>
          <a:xfrm>
            <a:off x="762000" y="419100"/>
            <a:ext cx="5588000" cy="86487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Mahdi Hasheminejad             @dotMahdi            github.com/mahdi-ninja/ddd-ml"/>
          <p:cNvSpPr txBox="1"/>
          <p:nvPr/>
        </p:nvSpPr>
        <p:spPr>
          <a:xfrm>
            <a:off x="3725915" y="9415118"/>
            <a:ext cx="6616447" cy="3123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400"/>
            </a:lvl1pPr>
          </a:lstStyle>
          <a:p>
            <a:r>
              <a:t>Mahdi Hasheminejad             @dotMahdi            github.com/mahdi-ninja/ddd-ml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5515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4" Type="http://schemas.openxmlformats.org/officeDocument/2006/relationships/image" Target="../media/image13.tif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t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t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jpeg"/><Relationship Id="rId3" Type="http://schemas.openxmlformats.org/officeDocument/2006/relationships/image" Target="../media/image19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ngstrom/fast-style-transfer/" TargetMode="External"/><Relationship Id="rId4" Type="http://schemas.openxmlformats.org/officeDocument/2006/relationships/hyperlink" Target="http://karpathy.github.io/2015/05/21/rnn-effectiveness/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odelabs.developers.google.com/codelabs/tensorflow-for-poets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t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"/><Relationship Id="rId4" Type="http://schemas.openxmlformats.org/officeDocument/2006/relationships/image" Target="../media/image50.tif"/><Relationship Id="rId5" Type="http://schemas.openxmlformats.org/officeDocument/2006/relationships/image" Target="../media/image51.tif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t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4" Type="http://schemas.openxmlformats.org/officeDocument/2006/relationships/image" Target="../media/image13.tif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t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tif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ti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tif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9.ti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t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ti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tif"/><Relationship Id="rId3" Type="http://schemas.openxmlformats.org/officeDocument/2006/relationships/image" Target="../media/image65.t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"/><Relationship Id="rId4" Type="http://schemas.openxmlformats.org/officeDocument/2006/relationships/image" Target="../media/image68.tif"/><Relationship Id="rId5" Type="http://schemas.openxmlformats.org/officeDocument/2006/relationships/image" Target="../media/image69.tif"/><Relationship Id="rId6" Type="http://schemas.openxmlformats.org/officeDocument/2006/relationships/image" Target="../media/image70.ti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t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"/><Relationship Id="rId4" Type="http://schemas.openxmlformats.org/officeDocument/2006/relationships/image" Target="../media/image73.tif"/><Relationship Id="rId5" Type="http://schemas.openxmlformats.org/officeDocument/2006/relationships/image" Target="../media/image74.t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t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5.ti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t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7.t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8.ti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ti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0.ti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1.t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12121"/>
            </a:gs>
            <a:gs pos="100000">
              <a:srgbClr val="79797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ractical Machine Learning"/>
          <p:cNvSpPr txBox="1">
            <a:spLocks noGrp="1"/>
          </p:cNvSpPr>
          <p:nvPr>
            <p:ph type="ctrTitle"/>
          </p:nvPr>
        </p:nvSpPr>
        <p:spPr>
          <a:xfrm>
            <a:off x="762000" y="3098800"/>
            <a:ext cx="11480800" cy="2540000"/>
          </a:xfrm>
          <a:prstGeom prst="rect">
            <a:avLst/>
          </a:prstGeom>
        </p:spPr>
        <p:txBody>
          <a:bodyPr/>
          <a:lstStyle/>
          <a:p>
            <a:r>
              <a:t>Practical Machine Learning</a:t>
            </a:r>
          </a:p>
        </p:txBody>
      </p:sp>
      <p:sp>
        <p:nvSpPr>
          <p:cNvPr id="121" name="For the Average Joe Developer"/>
          <p:cNvSpPr txBox="1">
            <a:spLocks noGrp="1"/>
          </p:cNvSpPr>
          <p:nvPr>
            <p:ph type="subTitle" sz="quarter" idx="1"/>
          </p:nvPr>
        </p:nvSpPr>
        <p:spPr>
          <a:xfrm>
            <a:off x="762000" y="5791200"/>
            <a:ext cx="11480800" cy="863600"/>
          </a:xfrm>
          <a:prstGeom prst="rect">
            <a:avLst/>
          </a:prstGeom>
        </p:spPr>
        <p:txBody>
          <a:bodyPr/>
          <a:lstStyle/>
          <a:p>
            <a:r>
              <a:t>For the Average Joe Developer</a:t>
            </a:r>
          </a:p>
        </p:txBody>
      </p:sp>
      <p:grpSp>
        <p:nvGrpSpPr>
          <p:cNvPr id="124" name="pasted-image.pdf"/>
          <p:cNvGrpSpPr/>
          <p:nvPr/>
        </p:nvGrpSpPr>
        <p:grpSpPr>
          <a:xfrm>
            <a:off x="3168650" y="793393"/>
            <a:ext cx="6667500" cy="3670301"/>
            <a:chOff x="0" y="0"/>
            <a:chExt cx="6667500" cy="3670300"/>
          </a:xfrm>
        </p:grpSpPr>
        <p:pic>
          <p:nvPicPr>
            <p:cNvPr id="123" name="pasted-image.pdf" descr="pasted-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6413500" cy="33401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22" name="pasted-image.pdf" descr="pasted-image.pdf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667500" cy="3670300"/>
            </a:xfrm>
            <a:prstGeom prst="rect">
              <a:avLst/>
            </a:prstGeom>
            <a:effectLst/>
          </p:spPr>
        </p:pic>
      </p:grpSp>
      <p:pic>
        <p:nvPicPr>
          <p:cNvPr id="125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3000" y="7269101"/>
            <a:ext cx="10718800" cy="1562101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126" name="github.com/mahdi-ninja/ddd-ml"/>
          <p:cNvSpPr txBox="1"/>
          <p:nvPr/>
        </p:nvSpPr>
        <p:spPr>
          <a:xfrm>
            <a:off x="3647376" y="6681726"/>
            <a:ext cx="5710048" cy="560449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github.com/mahdi-ninja/ddd-ml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yle Transf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Style Transfer</a:t>
            </a:r>
          </a:p>
        </p:txBody>
      </p:sp>
      <p:pic>
        <p:nvPicPr>
          <p:cNvPr id="16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6932" y="2536018"/>
            <a:ext cx="2294785" cy="2922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2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473" y="2536018"/>
            <a:ext cx="4389562" cy="2922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37628" y="5644801"/>
            <a:ext cx="5393020" cy="3590298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Double Arrow"/>
          <p:cNvSpPr/>
          <p:nvPr/>
        </p:nvSpPr>
        <p:spPr>
          <a:xfrm>
            <a:off x="4913950" y="3147938"/>
            <a:ext cx="4621673" cy="1270001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5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65" name="Arrow"/>
          <p:cNvSpPr/>
          <p:nvPr/>
        </p:nvSpPr>
        <p:spPr>
          <a:xfrm rot="5400000">
            <a:off x="6110480" y="4241800"/>
            <a:ext cx="1847317" cy="1270000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Write like Shakespea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Write like Shakespeare </a:t>
            </a:r>
          </a:p>
        </p:txBody>
      </p:sp>
      <p:pic>
        <p:nvPicPr>
          <p:cNvPr id="16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5244" y="2196117"/>
            <a:ext cx="9674312" cy="685996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enerate “scientific” pap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Generate “scientific” papers</a:t>
            </a:r>
          </a:p>
        </p:txBody>
      </p:sp>
      <p:pic>
        <p:nvPicPr>
          <p:cNvPr id="17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2339826"/>
            <a:ext cx="11480800" cy="657254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What are we talking about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are we talking about?</a:t>
            </a:r>
          </a:p>
        </p:txBody>
      </p:sp>
      <p:sp>
        <p:nvSpPr>
          <p:cNvPr id="174" name="Artificial Intelligenc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Artificial Intelligence</a:t>
            </a:r>
          </a:p>
          <a:p>
            <a:pPr lvl="1"/>
            <a:r>
              <a:t>Mimic human behaviour</a:t>
            </a:r>
          </a:p>
          <a:p>
            <a:r>
              <a:t>Machine Learning</a:t>
            </a:r>
          </a:p>
          <a:p>
            <a:pPr lvl="1"/>
            <a:r>
              <a:t>Improve with experience</a:t>
            </a:r>
          </a:p>
          <a:p>
            <a:r>
              <a:t>Deep Learning</a:t>
            </a:r>
          </a:p>
          <a:p>
            <a:pPr lvl="1"/>
            <a:r>
              <a:t>Machine Learning with Deep Neural Networks</a:t>
            </a:r>
          </a:p>
        </p:txBody>
      </p:sp>
      <p:grpSp>
        <p:nvGrpSpPr>
          <p:cNvPr id="181" name="Group"/>
          <p:cNvGrpSpPr/>
          <p:nvPr/>
        </p:nvGrpSpPr>
        <p:grpSpPr>
          <a:xfrm>
            <a:off x="7909371" y="1981993"/>
            <a:ext cx="4845398" cy="4845399"/>
            <a:chOff x="0" y="0"/>
            <a:chExt cx="4845397" cy="4845397"/>
          </a:xfrm>
        </p:grpSpPr>
        <p:sp>
          <p:nvSpPr>
            <p:cNvPr id="175" name="Circle"/>
            <p:cNvSpPr/>
            <p:nvPr/>
          </p:nvSpPr>
          <p:spPr>
            <a:xfrm>
              <a:off x="0" y="0"/>
              <a:ext cx="4845398" cy="4845398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6" name="Circle"/>
            <p:cNvSpPr/>
            <p:nvPr/>
          </p:nvSpPr>
          <p:spPr>
            <a:xfrm>
              <a:off x="1257149" y="698173"/>
              <a:ext cx="3449052" cy="3449052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" name="Circle"/>
            <p:cNvSpPr/>
            <p:nvPr/>
          </p:nvSpPr>
          <p:spPr>
            <a:xfrm>
              <a:off x="2861879" y="1564367"/>
              <a:ext cx="1716664" cy="1716663"/>
            </a:xfrm>
            <a:prstGeom prst="ellips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" name="AI"/>
            <p:cNvSpPr txBox="1"/>
            <p:nvPr/>
          </p:nvSpPr>
          <p:spPr>
            <a:xfrm>
              <a:off x="364908" y="1918026"/>
              <a:ext cx="856931" cy="10093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AI</a:t>
              </a:r>
            </a:p>
          </p:txBody>
        </p:sp>
        <p:sp>
          <p:nvSpPr>
            <p:cNvPr id="179" name="ML"/>
            <p:cNvSpPr txBox="1"/>
            <p:nvPr/>
          </p:nvSpPr>
          <p:spPr>
            <a:xfrm>
              <a:off x="1576905" y="1918026"/>
              <a:ext cx="1232523" cy="10093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ML</a:t>
              </a:r>
            </a:p>
          </p:txBody>
        </p:sp>
        <p:sp>
          <p:nvSpPr>
            <p:cNvPr id="180" name="DL"/>
            <p:cNvSpPr txBox="1"/>
            <p:nvPr/>
          </p:nvSpPr>
          <p:spPr>
            <a:xfrm>
              <a:off x="3164494" y="1918026"/>
              <a:ext cx="1111434" cy="10093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DL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Machine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Machine Learning</a:t>
            </a:r>
          </a:p>
        </p:txBody>
      </p:sp>
      <p:sp>
        <p:nvSpPr>
          <p:cNvPr id="184" name="Machine Learn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699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Machine Learning</a:t>
            </a:r>
          </a:p>
          <a:p>
            <a:pPr marL="633983" lvl="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Algorithm: A generic algorithm that can be applied to a wide range of problems</a:t>
            </a:r>
          </a:p>
          <a:p>
            <a:pPr marL="633983" lvl="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Training: Feed data to the algorithm to adjust it for a specific problem</a:t>
            </a:r>
          </a:p>
          <a:p>
            <a:pPr marL="31699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General categories of Machine Learning</a:t>
            </a:r>
          </a:p>
          <a:p>
            <a:pPr marL="633983" lvl="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Supervised learning</a:t>
            </a:r>
          </a:p>
          <a:p>
            <a:pPr marL="633983" lvl="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Unsupervised learning</a:t>
            </a:r>
          </a:p>
          <a:p>
            <a:pPr marL="633983" lvl="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Reinforcement learning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upervised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Supervised learning</a:t>
            </a:r>
          </a:p>
        </p:txBody>
      </p:sp>
      <p:sp>
        <p:nvSpPr>
          <p:cNvPr id="187" name="Find general rules using example inputs and their desired outputs (label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Find general rules using example inputs and their desired outputs (labels)</a:t>
            </a:r>
          </a:p>
          <a:p>
            <a:r>
              <a:t>Example problems:</a:t>
            </a:r>
          </a:p>
          <a:p>
            <a:pPr lvl="1"/>
            <a:r>
              <a:t>Classification: Output is a category e.g. “spam” and “not spam”</a:t>
            </a:r>
          </a:p>
          <a:p>
            <a:pPr lvl="1"/>
            <a:r>
              <a:t>Regression: Output is a real value e.g. predicting stock price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Unsupervised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Unsupervised learning</a:t>
            </a:r>
          </a:p>
        </p:txBody>
      </p:sp>
      <p:sp>
        <p:nvSpPr>
          <p:cNvPr id="190" name="Unsupervised learn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888" indent="-373888" defTabSz="537463">
              <a:spcBef>
                <a:spcPts val="3800"/>
              </a:spcBef>
              <a:defRPr sz="3128">
                <a:effectLst>
                  <a:outerShdw blurRad="46736" dist="23368" dir="5400000" rotWithShape="0">
                    <a:srgbClr val="000000"/>
                  </a:outerShdw>
                </a:effectLst>
              </a:defRPr>
            </a:pPr>
            <a:r>
              <a:t>Unsupervised learning</a:t>
            </a:r>
          </a:p>
          <a:p>
            <a:pPr marL="747776" lvl="1" indent="-373888" defTabSz="537463">
              <a:spcBef>
                <a:spcPts val="3800"/>
              </a:spcBef>
              <a:defRPr sz="3128">
                <a:effectLst>
                  <a:outerShdw blurRad="46736" dist="23368" dir="5400000" rotWithShape="0">
                    <a:srgbClr val="000000"/>
                  </a:outerShdw>
                </a:effectLst>
              </a:defRPr>
            </a:pPr>
            <a:r>
              <a:t>Find structures in the data</a:t>
            </a:r>
          </a:p>
          <a:p>
            <a:pPr marL="747776" lvl="1" indent="-373888" defTabSz="537463">
              <a:spcBef>
                <a:spcPts val="3800"/>
              </a:spcBef>
              <a:defRPr sz="3128">
                <a:effectLst>
                  <a:outerShdw blurRad="46736" dist="23368" dir="5400000" rotWithShape="0">
                    <a:srgbClr val="000000"/>
                  </a:outerShdw>
                </a:effectLst>
              </a:defRPr>
            </a:pPr>
            <a:r>
              <a:t>Example problems:</a:t>
            </a:r>
          </a:p>
          <a:p>
            <a:pPr marL="1121663" lvl="2" indent="-373888" defTabSz="537463">
              <a:spcBef>
                <a:spcPts val="3800"/>
              </a:spcBef>
              <a:defRPr sz="3128">
                <a:effectLst>
                  <a:outerShdw blurRad="46736" dist="23368" dir="5400000" rotWithShape="0">
                    <a:srgbClr val="000000"/>
                  </a:outerShdw>
                </a:effectLst>
              </a:defRPr>
            </a:pPr>
            <a:r>
              <a:t>Clustering: Organising data into groups whose members are similar e.g. group customers with similar behaviours</a:t>
            </a:r>
          </a:p>
          <a:p>
            <a:pPr marL="1121663" lvl="2" indent="-373888" defTabSz="537463">
              <a:spcBef>
                <a:spcPts val="3800"/>
              </a:spcBef>
              <a:defRPr sz="3128">
                <a:effectLst>
                  <a:outerShdw blurRad="46736" dist="23368" dir="5400000" rotWithShape="0">
                    <a:srgbClr val="000000"/>
                  </a:outerShdw>
                </a:effectLst>
              </a:defRPr>
            </a:pPr>
            <a:r>
              <a:t>Anomaly detection: Identification of items which do not conform to an expected pattern e.g. fraud detection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inforcement learn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Reinforcement learning</a:t>
            </a:r>
          </a:p>
        </p:txBody>
      </p:sp>
      <p:sp>
        <p:nvSpPr>
          <p:cNvPr id="193" name="Reinforcement learnin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8272" indent="-398272" defTabSz="572516">
              <a:spcBef>
                <a:spcPts val="4100"/>
              </a:spcBef>
              <a:defRPr sz="3332">
                <a:effectLst>
                  <a:outerShdw blurRad="49784" dist="24892" dir="5400000" rotWithShape="0">
                    <a:srgbClr val="000000"/>
                  </a:outerShdw>
                </a:effectLst>
              </a:defRPr>
            </a:pPr>
            <a:r>
              <a:t>Reinforcement learning</a:t>
            </a:r>
          </a:p>
          <a:p>
            <a:pPr marL="796544" lvl="1" indent="-398272" defTabSz="572516">
              <a:spcBef>
                <a:spcPts val="4100"/>
              </a:spcBef>
              <a:defRPr sz="3332">
                <a:effectLst>
                  <a:outerShdw blurRad="49784" dist="24892" dir="5400000" rotWithShape="0">
                    <a:srgbClr val="000000"/>
                  </a:outerShdw>
                </a:effectLst>
              </a:defRPr>
            </a:pPr>
            <a:r>
              <a:t>Learn steps to reach a goal by interacting and receiving feedback in a dynamic environment</a:t>
            </a:r>
          </a:p>
          <a:p>
            <a:pPr marL="796544" lvl="1" indent="-398272" defTabSz="572516">
              <a:spcBef>
                <a:spcPts val="4100"/>
              </a:spcBef>
              <a:defRPr sz="3332">
                <a:effectLst>
                  <a:outerShdw blurRad="49784" dist="24892" dir="5400000" rotWithShape="0">
                    <a:srgbClr val="000000"/>
                  </a:outerShdw>
                </a:effectLst>
              </a:defRPr>
            </a:pPr>
            <a:r>
              <a:t>Example problems:</a:t>
            </a:r>
          </a:p>
          <a:p>
            <a:pPr marL="1194816" lvl="2" indent="-398272" defTabSz="572516">
              <a:spcBef>
                <a:spcPts val="4100"/>
              </a:spcBef>
              <a:defRPr sz="3332">
                <a:effectLst>
                  <a:outerShdw blurRad="49784" dist="24892" dir="5400000" rotWithShape="0">
                    <a:srgbClr val="000000"/>
                  </a:outerShdw>
                </a:effectLst>
              </a:defRPr>
            </a:pPr>
            <a:r>
              <a:t>Game playing: Learn by playing the game e.g. playing Go</a:t>
            </a:r>
          </a:p>
          <a:p>
            <a:pPr marL="1194816" lvl="2" indent="-398272" defTabSz="572516">
              <a:spcBef>
                <a:spcPts val="4100"/>
              </a:spcBef>
              <a:defRPr sz="3332">
                <a:effectLst>
                  <a:outerShdw blurRad="49784" dist="24892" dir="5400000" rotWithShape="0">
                    <a:srgbClr val="000000"/>
                  </a:outerShdw>
                </a:effectLst>
              </a:defRPr>
            </a:pPr>
            <a:r>
              <a:t>Optimal control problems: Solve complex nonlinear problems e.g. walking robot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Machine Learning (in 5 mins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Machine Learning (in 5 mins)</a:t>
            </a:r>
          </a:p>
        </p:txBody>
      </p:sp>
      <p:pic>
        <p:nvPicPr>
          <p:cNvPr id="196" name="ppap-ml.jpg" descr="ppap-ml.jpg"/>
          <p:cNvPicPr>
            <a:picLocks noChangeAspect="1"/>
          </p:cNvPicPr>
          <p:nvPr/>
        </p:nvPicPr>
        <p:blipFill>
          <a:blip r:embed="rId2">
            <a:extLst/>
          </a:blip>
          <a:srcRect t="994" b="994"/>
          <a:stretch>
            <a:fillRect/>
          </a:stretch>
        </p:blipFill>
        <p:spPr>
          <a:xfrm>
            <a:off x="1104900" y="2628900"/>
            <a:ext cx="10795000" cy="594360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97" name="dance-time.gif" descr="dance-time.gi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01011" y="3724658"/>
            <a:ext cx="5002778" cy="3752083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Machine Learning Step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Machine Learning Steps</a:t>
            </a:r>
          </a:p>
        </p:txBody>
      </p:sp>
      <p:sp>
        <p:nvSpPr>
          <p:cNvPr id="200" name="Prepare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5759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Prepare data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Choose an algorithm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Train the model(s) using “</a:t>
            </a:r>
            <a:r>
              <a:rPr>
                <a:solidFill>
                  <a:schemeClr val="accent5">
                    <a:satOff val="-10602"/>
                    <a:lumOff val="18745"/>
                  </a:schemeClr>
                </a:solidFill>
              </a:rPr>
              <a:t>training</a:t>
            </a:r>
            <a:r>
              <a:t>” data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Choose the best model using “</a:t>
            </a:r>
            <a:r>
              <a:rPr>
                <a:solidFill>
                  <a:schemeClr val="accent5">
                    <a:satOff val="-10602"/>
                    <a:lumOff val="18745"/>
                  </a:schemeClr>
                </a:solidFill>
              </a:rPr>
              <a:t>validation</a:t>
            </a:r>
            <a:r>
              <a:t>” data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Test the model using “</a:t>
            </a:r>
            <a:r>
              <a:rPr>
                <a:solidFill>
                  <a:schemeClr val="accent5">
                    <a:satOff val="-10602"/>
                    <a:lumOff val="18745"/>
                  </a:schemeClr>
                </a:solidFill>
              </a:rPr>
              <a:t>test</a:t>
            </a:r>
            <a:r>
              <a:t>” data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Use different set of data to avoid overfitting</a:t>
            </a:r>
          </a:p>
          <a:p>
            <a:pPr marL="731519" lvl="1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Overfitting: “memorising” instead of “generalising”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arget Audien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Target Audience</a:t>
            </a:r>
          </a:p>
        </p:txBody>
      </p:sp>
      <p:sp>
        <p:nvSpPr>
          <p:cNvPr id="129" name="I don’t care about ML!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699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I don’t care about ML!</a:t>
            </a:r>
          </a:p>
          <a:p>
            <a:pPr marL="633983" lvl="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Wrong room?!</a:t>
            </a:r>
          </a:p>
          <a:p>
            <a:pPr marL="31699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Give me the 5 min version</a:t>
            </a:r>
          </a:p>
          <a:p>
            <a:pPr marL="633983" lvl="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Let’s talk Azure ML</a:t>
            </a:r>
          </a:p>
          <a:p>
            <a:pPr marL="31699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I’m looking for a new hobby. It may get serious…</a:t>
            </a:r>
          </a:p>
          <a:p>
            <a:pPr marL="633983" lvl="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I’ll show you the way</a:t>
            </a:r>
          </a:p>
          <a:p>
            <a:pPr marL="31699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I’m a ML researcher and I need help with my latest paper!</a:t>
            </a:r>
          </a:p>
          <a:p>
            <a:pPr marL="633983" lvl="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Seriously, have you checked other talks?</a:t>
            </a:r>
          </a:p>
        </p:txBody>
      </p:sp>
      <p:pic>
        <p:nvPicPr>
          <p:cNvPr id="13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4414" y="7434183"/>
            <a:ext cx="2218693" cy="166402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3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14414" y="5691661"/>
            <a:ext cx="2218693" cy="155596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32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14415" y="2090497"/>
            <a:ext cx="2218693" cy="157210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33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314414" y="3885481"/>
            <a:ext cx="2218693" cy="157523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1" build="p" bldLvl="5" animBg="1" advAuto="0"/>
      <p:bldP spid="130" grpId="5" animBg="1" advAuto="0"/>
      <p:bldP spid="131" grpId="4" animBg="1" advAuto="0"/>
      <p:bldP spid="132" grpId="2" animBg="1" advAuto="0"/>
      <p:bldP spid="133" grpId="3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Azure ML Cheat Sheet"/>
          <p:cNvSpPr txBox="1">
            <a:spLocks noGrp="1"/>
          </p:cNvSpPr>
          <p:nvPr>
            <p:ph type="title"/>
          </p:nvPr>
        </p:nvSpPr>
        <p:spPr>
          <a:xfrm>
            <a:off x="762000" y="203200"/>
            <a:ext cx="11480800" cy="1263402"/>
          </a:xfrm>
          <a:prstGeom prst="rect">
            <a:avLst/>
          </a:prstGeom>
        </p:spPr>
        <p:txBody>
          <a:bodyPr/>
          <a:lstStyle/>
          <a:p>
            <a:r>
              <a:t>Azure ML Cheat Sheet</a:t>
            </a:r>
          </a:p>
        </p:txBody>
      </p:sp>
      <p:sp>
        <p:nvSpPr>
          <p:cNvPr id="203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0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009" y="1548745"/>
            <a:ext cx="12548782" cy="80912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4150"/>
            <a:ext cx="13004800" cy="96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4150"/>
            <a:ext cx="13004800" cy="96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4150"/>
            <a:ext cx="13004800" cy="96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4150"/>
            <a:ext cx="13004800" cy="96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4150"/>
            <a:ext cx="13004800" cy="96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4150"/>
            <a:ext cx="13004800" cy="96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4150"/>
            <a:ext cx="13004800" cy="96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4150"/>
            <a:ext cx="13004801" cy="96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4150"/>
            <a:ext cx="13004801" cy="96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What can you do right now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can you do right </a:t>
            </a:r>
            <a:r>
              <a:rPr>
                <a:solidFill>
                  <a:schemeClr val="accent5">
                    <a:satOff val="-10602"/>
                    <a:lumOff val="18745"/>
                  </a:schemeClr>
                </a:solidFill>
              </a:rPr>
              <a:t>now</a:t>
            </a:r>
            <a:r>
              <a:t>?</a:t>
            </a:r>
          </a:p>
        </p:txBody>
      </p:sp>
      <p:sp>
        <p:nvSpPr>
          <p:cNvPr id="136" name="Mobile app to identify objects in real-tim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6672" indent="-296672" defTabSz="426466">
              <a:spcBef>
                <a:spcPts val="3000"/>
              </a:spcBef>
              <a:defRPr sz="2482">
                <a:effectLst>
                  <a:outerShdw blurRad="37084" dist="18542" dir="5400000" rotWithShape="0">
                    <a:srgbClr val="000000"/>
                  </a:outerShdw>
                </a:effectLst>
              </a:defRPr>
            </a:pPr>
            <a:r>
              <a:t>Mobile app to identify objects in real-time</a:t>
            </a:r>
          </a:p>
          <a:p>
            <a:pPr marL="593344" lvl="1" indent="-296672" defTabSz="426466">
              <a:spcBef>
                <a:spcPts val="3000"/>
              </a:spcBef>
              <a:defRPr sz="2482">
                <a:effectLst>
                  <a:outerShdw blurRad="37084" dist="18542" dir="5400000" rotWithShape="0">
                    <a:srgbClr val="000000"/>
                  </a:outerShdw>
                </a:effectLst>
              </a:defRPr>
            </a:pPr>
            <a:r>
              <a:rPr u="sng">
                <a:hlinkClick r:id="rId2"/>
              </a:rPr>
              <a:t>https://codelabs.developers.google.com/codelabs/tensorflow-for-poets/</a:t>
            </a:r>
          </a:p>
          <a:p>
            <a:pPr marL="296672" indent="-296672" defTabSz="426466">
              <a:spcBef>
                <a:spcPts val="3000"/>
              </a:spcBef>
              <a:defRPr sz="2482">
                <a:effectLst>
                  <a:outerShdw blurRad="37084" dist="18542" dir="5400000" rotWithShape="0">
                    <a:srgbClr val="000000"/>
                  </a:outerShdw>
                </a:effectLst>
              </a:defRPr>
            </a:pPr>
            <a:r>
              <a:t>Style Transfer</a:t>
            </a:r>
          </a:p>
          <a:p>
            <a:pPr marL="593344" lvl="1" indent="-296672" defTabSz="426466">
              <a:spcBef>
                <a:spcPts val="3000"/>
              </a:spcBef>
              <a:defRPr sz="2482">
                <a:effectLst>
                  <a:outerShdw blurRad="37084" dist="18542" dir="5400000" rotWithShape="0">
                    <a:srgbClr val="000000"/>
                  </a:outerShdw>
                </a:effectLst>
              </a:defRPr>
            </a:pPr>
            <a:r>
              <a:rPr u="sng">
                <a:hlinkClick r:id="rId3"/>
              </a:rPr>
              <a:t>https://github.com/lengstrom/fast-style-transfer/</a:t>
            </a:r>
          </a:p>
          <a:p>
            <a:pPr marL="296672" indent="-296672" defTabSz="426466">
              <a:spcBef>
                <a:spcPts val="3000"/>
              </a:spcBef>
              <a:defRPr sz="2482">
                <a:effectLst>
                  <a:outerShdw blurRad="37084" dist="18542" dir="5400000" rotWithShape="0">
                    <a:srgbClr val="000000"/>
                  </a:outerShdw>
                </a:effectLst>
              </a:defRPr>
            </a:pPr>
            <a:r>
              <a:t>Write like Shakespeare</a:t>
            </a:r>
          </a:p>
          <a:p>
            <a:pPr marL="593344" lvl="1" indent="-296672" defTabSz="426466">
              <a:spcBef>
                <a:spcPts val="3000"/>
              </a:spcBef>
              <a:defRPr sz="2482">
                <a:effectLst>
                  <a:outerShdw blurRad="37084" dist="18542" dir="5400000" rotWithShape="0">
                    <a:srgbClr val="000000"/>
                  </a:outerShdw>
                </a:effectLst>
              </a:defRPr>
            </a:pPr>
            <a:r>
              <a:rPr u="sng">
                <a:hlinkClick r:id="rId4"/>
              </a:rPr>
              <a:t>http://karpathy.github.io/2015/05/21/rnn-effectiveness/</a:t>
            </a:r>
          </a:p>
          <a:p>
            <a:pPr marL="296672" indent="-296672" defTabSz="426466">
              <a:spcBef>
                <a:spcPts val="3000"/>
              </a:spcBef>
              <a:defRPr sz="2482">
                <a:effectLst>
                  <a:outerShdw blurRad="37084" dist="18542" dir="5400000" rotWithShape="0">
                    <a:srgbClr val="000000"/>
                  </a:outerShdw>
                </a:effectLst>
              </a:defRPr>
            </a:pPr>
            <a:r>
              <a:t>Generate “scientific” papers</a:t>
            </a:r>
          </a:p>
          <a:p>
            <a:pPr marL="593344" lvl="1" indent="-296672" defTabSz="426466">
              <a:spcBef>
                <a:spcPts val="3000"/>
              </a:spcBef>
              <a:defRPr sz="2482">
                <a:effectLst>
                  <a:outerShdw blurRad="37084" dist="18542" dir="5400000" rotWithShape="0">
                    <a:srgbClr val="000000"/>
                  </a:outerShdw>
                </a:effectLst>
              </a:defRPr>
            </a:pPr>
            <a:r>
              <a:rPr u="sng">
                <a:hlinkClick r:id="rId4"/>
              </a:rPr>
              <a:t>http://karpathy.github.io/2015/05/21/rnn-effectiveness/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4150"/>
            <a:ext cx="13004801" cy="96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4150"/>
            <a:ext cx="13004801" cy="96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4150"/>
            <a:ext cx="13004801" cy="96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4150"/>
            <a:ext cx="13004801" cy="96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4150"/>
            <a:ext cx="13004801" cy="96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4150"/>
            <a:ext cx="13004801" cy="96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4150"/>
            <a:ext cx="13004801" cy="96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4150"/>
            <a:ext cx="13004801" cy="96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4150"/>
            <a:ext cx="13004801" cy="96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4150"/>
            <a:ext cx="13004801" cy="96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Mobile app to identify objects in real-ti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Mobile app to identify objects in real-time</a:t>
            </a:r>
          </a:p>
        </p:txBody>
      </p:sp>
      <p:pic>
        <p:nvPicPr>
          <p:cNvPr id="13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7899" y="2578100"/>
            <a:ext cx="3429001" cy="60960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74150"/>
            <a:ext cx="13004801" cy="96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4150"/>
            <a:ext cx="13004801" cy="960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Neural Network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Neural Networks</a:t>
            </a:r>
          </a:p>
        </p:txBody>
      </p:sp>
      <p:sp>
        <p:nvSpPr>
          <p:cNvPr id="249" name="Universal Function Approximator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Universal Function Approximator</a:t>
            </a:r>
          </a:p>
        </p:txBody>
      </p:sp>
      <p:sp>
        <p:nvSpPr>
          <p:cNvPr id="250" name="For Developers*"/>
          <p:cNvSpPr txBox="1"/>
          <p:nvPr/>
        </p:nvSpPr>
        <p:spPr>
          <a:xfrm rot="957019">
            <a:off x="3433419" y="4056550"/>
            <a:ext cx="6137962" cy="106862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4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For Developers*</a:t>
            </a:r>
          </a:p>
        </p:txBody>
      </p:sp>
      <p:sp>
        <p:nvSpPr>
          <p:cNvPr id="251" name="* Every single definition may be (i.e. is) inaccurate!"/>
          <p:cNvSpPr txBox="1"/>
          <p:nvPr/>
        </p:nvSpPr>
        <p:spPr>
          <a:xfrm rot="21600000">
            <a:off x="3321948" y="8619698"/>
            <a:ext cx="7150914" cy="46106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* Every single definition may be (i.e. is) inaccurate!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1" animBg="1" advAuto="0"/>
      <p:bldP spid="251" grpId="2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Biological Neur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Biological Neuron</a:t>
            </a:r>
          </a:p>
        </p:txBody>
      </p:sp>
      <p:grpSp>
        <p:nvGrpSpPr>
          <p:cNvPr id="261" name="Group"/>
          <p:cNvGrpSpPr/>
          <p:nvPr/>
        </p:nvGrpSpPr>
        <p:grpSpPr>
          <a:xfrm>
            <a:off x="985737" y="2762650"/>
            <a:ext cx="7423210" cy="4877842"/>
            <a:chOff x="0" y="0"/>
            <a:chExt cx="7423208" cy="4877840"/>
          </a:xfrm>
        </p:grpSpPr>
        <p:pic>
          <p:nvPicPr>
            <p:cNvPr id="254" name="pasted-image.png" descr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052419"/>
              <a:ext cx="7117062" cy="38254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5" name="Dendrites…"/>
            <p:cNvSpPr txBox="1"/>
            <p:nvPr/>
          </p:nvSpPr>
          <p:spPr>
            <a:xfrm>
              <a:off x="12795" y="0"/>
              <a:ext cx="2526447" cy="1228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Dendrites</a:t>
              </a:r>
            </a:p>
            <a:p>
              <a:r>
                <a:t>(Receivers)</a:t>
              </a:r>
            </a:p>
          </p:txBody>
        </p:sp>
        <p:sp>
          <p:nvSpPr>
            <p:cNvPr id="256" name="Line"/>
            <p:cNvSpPr/>
            <p:nvPr/>
          </p:nvSpPr>
          <p:spPr>
            <a:xfrm>
              <a:off x="1344678" y="1253587"/>
              <a:ext cx="178396" cy="65342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Axon"/>
            <p:cNvSpPr txBox="1"/>
            <p:nvPr/>
          </p:nvSpPr>
          <p:spPr>
            <a:xfrm>
              <a:off x="2942988" y="1875859"/>
              <a:ext cx="1231086" cy="6571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Axon</a:t>
              </a:r>
            </a:p>
          </p:txBody>
        </p:sp>
        <p:sp>
          <p:nvSpPr>
            <p:cNvPr id="258" name="Axon Terminals…"/>
            <p:cNvSpPr txBox="1"/>
            <p:nvPr/>
          </p:nvSpPr>
          <p:spPr>
            <a:xfrm>
              <a:off x="3856790" y="0"/>
              <a:ext cx="3566419" cy="12285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Axon Terminals</a:t>
              </a:r>
            </a:p>
            <a:p>
              <a:r>
                <a:t>(Transmitters)</a:t>
              </a:r>
            </a:p>
          </p:txBody>
        </p:sp>
        <p:sp>
          <p:nvSpPr>
            <p:cNvPr id="259" name="Line"/>
            <p:cNvSpPr/>
            <p:nvPr/>
          </p:nvSpPr>
          <p:spPr>
            <a:xfrm>
              <a:off x="5489905" y="1234619"/>
              <a:ext cx="1" cy="4278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" name="Line"/>
            <p:cNvSpPr/>
            <p:nvPr/>
          </p:nvSpPr>
          <p:spPr>
            <a:xfrm>
              <a:off x="3535626" y="2551826"/>
              <a:ext cx="1" cy="826609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64" name="pasted-image.tiff"/>
          <p:cNvGrpSpPr/>
          <p:nvPr/>
        </p:nvGrpSpPr>
        <p:grpSpPr>
          <a:xfrm>
            <a:off x="8326015" y="3252437"/>
            <a:ext cx="4020493" cy="4050667"/>
            <a:chOff x="0" y="0"/>
            <a:chExt cx="4020492" cy="4050666"/>
          </a:xfrm>
        </p:grpSpPr>
        <p:pic>
          <p:nvPicPr>
            <p:cNvPr id="263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3766493" cy="372046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2" name="pasted-image.tiff" descr="pasted-image.tiff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4020493" cy="4050667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Artificial Neur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Artificial Neuron</a:t>
            </a:r>
          </a:p>
        </p:txBody>
      </p:sp>
      <p:grpSp>
        <p:nvGrpSpPr>
          <p:cNvPr id="288" name="Group"/>
          <p:cNvGrpSpPr/>
          <p:nvPr/>
        </p:nvGrpSpPr>
        <p:grpSpPr>
          <a:xfrm>
            <a:off x="1274023" y="3072737"/>
            <a:ext cx="6890414" cy="3345749"/>
            <a:chOff x="0" y="0"/>
            <a:chExt cx="6890412" cy="3345748"/>
          </a:xfrm>
        </p:grpSpPr>
        <p:sp>
          <p:nvSpPr>
            <p:cNvPr id="267" name="Σ"/>
            <p:cNvSpPr/>
            <p:nvPr/>
          </p:nvSpPr>
          <p:spPr>
            <a:xfrm>
              <a:off x="1663226" y="1107271"/>
              <a:ext cx="1393583" cy="1393584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r>
                <a:t>Σ</a:t>
              </a:r>
            </a:p>
          </p:txBody>
        </p:sp>
        <p:sp>
          <p:nvSpPr>
            <p:cNvPr id="268" name="Line"/>
            <p:cNvSpPr/>
            <p:nvPr/>
          </p:nvSpPr>
          <p:spPr>
            <a:xfrm>
              <a:off x="3088382" y="1804062"/>
              <a:ext cx="558435" cy="1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-372297"/>
                  <a:satOff val="10436"/>
                  <a:lumOff val="13831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9" name="ʃ"/>
            <p:cNvSpPr/>
            <p:nvPr/>
          </p:nvSpPr>
          <p:spPr>
            <a:xfrm>
              <a:off x="3678390" y="1107271"/>
              <a:ext cx="1393584" cy="1393584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r>
                <a:t>ʃ</a:t>
              </a:r>
            </a:p>
          </p:txBody>
        </p:sp>
        <p:sp>
          <p:nvSpPr>
            <p:cNvPr id="270" name="Line"/>
            <p:cNvSpPr/>
            <p:nvPr/>
          </p:nvSpPr>
          <p:spPr>
            <a:xfrm>
              <a:off x="5103546" y="1804062"/>
              <a:ext cx="1062142" cy="1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-372297"/>
                  <a:satOff val="10436"/>
                  <a:lumOff val="13831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1" name="Output"/>
            <p:cNvSpPr txBox="1"/>
            <p:nvPr/>
          </p:nvSpPr>
          <p:spPr>
            <a:xfrm>
              <a:off x="5966049" y="151318"/>
              <a:ext cx="924364" cy="4247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/>
              </a:lvl1pPr>
            </a:lstStyle>
            <a:p>
              <a:r>
                <a:t>Output</a:t>
              </a:r>
            </a:p>
          </p:txBody>
        </p:sp>
        <p:sp>
          <p:nvSpPr>
            <p:cNvPr id="272" name="Inputs"/>
            <p:cNvSpPr txBox="1"/>
            <p:nvPr/>
          </p:nvSpPr>
          <p:spPr>
            <a:xfrm>
              <a:off x="0" y="151318"/>
              <a:ext cx="850114" cy="4247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/>
              </a:lvl1pPr>
            </a:lstStyle>
            <a:p>
              <a:r>
                <a:t>Inputs</a:t>
              </a:r>
            </a:p>
          </p:txBody>
        </p:sp>
        <p:sp>
          <p:nvSpPr>
            <p:cNvPr id="273" name="Line"/>
            <p:cNvSpPr/>
            <p:nvPr/>
          </p:nvSpPr>
          <p:spPr>
            <a:xfrm>
              <a:off x="677558" y="1119198"/>
              <a:ext cx="954096" cy="509045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-372297"/>
                  <a:satOff val="10436"/>
                  <a:lumOff val="13831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4" name="Line"/>
            <p:cNvSpPr/>
            <p:nvPr/>
          </p:nvSpPr>
          <p:spPr>
            <a:xfrm flipV="1">
              <a:off x="683340" y="2038572"/>
              <a:ext cx="940920" cy="412697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-372297"/>
                  <a:satOff val="10436"/>
                  <a:lumOff val="13831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5" name="Line"/>
            <p:cNvSpPr/>
            <p:nvPr/>
          </p:nvSpPr>
          <p:spPr>
            <a:xfrm flipV="1">
              <a:off x="2308077" y="2563910"/>
              <a:ext cx="1" cy="575469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-372297"/>
                  <a:satOff val="10436"/>
                  <a:lumOff val="13831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6" name="Bias"/>
            <p:cNvSpPr txBox="1"/>
            <p:nvPr/>
          </p:nvSpPr>
          <p:spPr>
            <a:xfrm>
              <a:off x="1992013" y="2921013"/>
              <a:ext cx="632130" cy="424736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r>
                <a:t>Bias</a:t>
              </a:r>
            </a:p>
          </p:txBody>
        </p:sp>
        <p:sp>
          <p:nvSpPr>
            <p:cNvPr id="277" name="X1"/>
            <p:cNvSpPr txBox="1"/>
            <p:nvPr/>
          </p:nvSpPr>
          <p:spPr>
            <a:xfrm>
              <a:off x="211336" y="738284"/>
              <a:ext cx="427441" cy="424736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r>
                <a:t>X1</a:t>
              </a:r>
            </a:p>
          </p:txBody>
        </p:sp>
        <p:sp>
          <p:nvSpPr>
            <p:cNvPr id="278" name="X2"/>
            <p:cNvSpPr txBox="1"/>
            <p:nvPr/>
          </p:nvSpPr>
          <p:spPr>
            <a:xfrm>
              <a:off x="211336" y="2285161"/>
              <a:ext cx="427441" cy="424735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r>
                <a:t>X2</a:t>
              </a:r>
            </a:p>
          </p:txBody>
        </p:sp>
        <p:sp>
          <p:nvSpPr>
            <p:cNvPr id="279" name="Y"/>
            <p:cNvSpPr txBox="1"/>
            <p:nvPr/>
          </p:nvSpPr>
          <p:spPr>
            <a:xfrm>
              <a:off x="6284245" y="1591695"/>
              <a:ext cx="287970" cy="424735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280" name="Weights"/>
            <p:cNvSpPr txBox="1"/>
            <p:nvPr/>
          </p:nvSpPr>
          <p:spPr>
            <a:xfrm>
              <a:off x="518051" y="2899951"/>
              <a:ext cx="1064085" cy="4247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/>
              </a:lvl1pPr>
            </a:lstStyle>
            <a:p>
              <a:r>
                <a:t>Weights</a:t>
              </a:r>
            </a:p>
          </p:txBody>
        </p:sp>
        <p:sp>
          <p:nvSpPr>
            <p:cNvPr id="281" name="W1"/>
            <p:cNvSpPr txBox="1"/>
            <p:nvPr/>
          </p:nvSpPr>
          <p:spPr>
            <a:xfrm>
              <a:off x="799248" y="1094231"/>
              <a:ext cx="501691" cy="424735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r>
                <a:t>W1</a:t>
              </a:r>
            </a:p>
          </p:txBody>
        </p:sp>
        <p:sp>
          <p:nvSpPr>
            <p:cNvPr id="282" name="W2"/>
            <p:cNvSpPr txBox="1"/>
            <p:nvPr/>
          </p:nvSpPr>
          <p:spPr>
            <a:xfrm>
              <a:off x="799248" y="2068926"/>
              <a:ext cx="501691" cy="424735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r>
                <a:t>W2</a:t>
              </a:r>
            </a:p>
          </p:txBody>
        </p:sp>
        <p:sp>
          <p:nvSpPr>
            <p:cNvPr id="283" name="Line"/>
            <p:cNvSpPr/>
            <p:nvPr/>
          </p:nvSpPr>
          <p:spPr>
            <a:xfrm flipV="1">
              <a:off x="1050093" y="2532382"/>
              <a:ext cx="1" cy="400969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4" name="Activation function"/>
            <p:cNvSpPr txBox="1"/>
            <p:nvPr/>
          </p:nvSpPr>
          <p:spPr>
            <a:xfrm>
              <a:off x="3436516" y="151318"/>
              <a:ext cx="2295482" cy="4247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/>
              </a:lvl1pPr>
            </a:lstStyle>
            <a:p>
              <a:r>
                <a:t>Activation function</a:t>
              </a:r>
            </a:p>
          </p:txBody>
        </p:sp>
        <p:sp>
          <p:nvSpPr>
            <p:cNvPr id="285" name="Weighted sum a.k.a. Logits"/>
            <p:cNvSpPr txBox="1"/>
            <p:nvPr/>
          </p:nvSpPr>
          <p:spPr>
            <a:xfrm>
              <a:off x="1413691" y="0"/>
              <a:ext cx="1788775" cy="7273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1800"/>
              </a:pPr>
              <a:r>
                <a:t>Weighted sum</a:t>
              </a:r>
              <a:br/>
              <a:r>
                <a:t>a.k.a. Logits</a:t>
              </a:r>
            </a:p>
          </p:txBody>
        </p:sp>
        <p:sp>
          <p:nvSpPr>
            <p:cNvPr id="286" name="Line"/>
            <p:cNvSpPr/>
            <p:nvPr/>
          </p:nvSpPr>
          <p:spPr>
            <a:xfrm>
              <a:off x="2308078" y="796456"/>
              <a:ext cx="1" cy="24776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7" name="Line"/>
            <p:cNvSpPr/>
            <p:nvPr/>
          </p:nvSpPr>
          <p:spPr>
            <a:xfrm>
              <a:off x="4375181" y="696707"/>
              <a:ext cx="1" cy="40097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91" name="pasted-image.tiff"/>
          <p:cNvGrpSpPr/>
          <p:nvPr/>
        </p:nvGrpSpPr>
        <p:grpSpPr>
          <a:xfrm>
            <a:off x="8984980" y="4168400"/>
            <a:ext cx="3609094" cy="2563435"/>
            <a:chOff x="0" y="0"/>
            <a:chExt cx="3609093" cy="2563434"/>
          </a:xfrm>
        </p:grpSpPr>
        <p:pic>
          <p:nvPicPr>
            <p:cNvPr id="290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7000" y="88900"/>
              <a:ext cx="3355094" cy="223323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9" name="pasted-image.tiff" descr="pasted-image.tiff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609094" cy="2563435"/>
            </a:xfrm>
            <a:prstGeom prst="rect">
              <a:avLst/>
            </a:prstGeom>
            <a:effectLst/>
          </p:spPr>
        </p:pic>
      </p:grpSp>
      <p:sp>
        <p:nvSpPr>
          <p:cNvPr id="292" name="A potential activation function"/>
          <p:cNvSpPr txBox="1"/>
          <p:nvPr/>
        </p:nvSpPr>
        <p:spPr>
          <a:xfrm>
            <a:off x="8629105" y="3638256"/>
            <a:ext cx="4320845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 potential activation function</a:t>
            </a:r>
          </a:p>
        </p:txBody>
      </p:sp>
      <p:sp>
        <p:nvSpPr>
          <p:cNvPr id="293" name="Sigmoid"/>
          <p:cNvSpPr txBox="1"/>
          <p:nvPr/>
        </p:nvSpPr>
        <p:spPr>
          <a:xfrm>
            <a:off x="9401253" y="6985795"/>
            <a:ext cx="1271627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Sigmoid</a:t>
            </a:r>
          </a:p>
        </p:txBody>
      </p:sp>
      <p:pic>
        <p:nvPicPr>
          <p:cNvPr id="294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50581" y="8448499"/>
            <a:ext cx="6890413" cy="4179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pasted-image.png" descr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44988" y="6800920"/>
            <a:ext cx="1266269" cy="830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Example Neuron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Neuron</a:t>
            </a:r>
          </a:p>
          <a:p>
            <a:r>
              <a:t>Y = X1 ∧ ~X2</a:t>
            </a:r>
          </a:p>
        </p:txBody>
      </p:sp>
      <p:sp>
        <p:nvSpPr>
          <p:cNvPr id="298" name="Σ"/>
          <p:cNvSpPr/>
          <p:nvPr/>
        </p:nvSpPr>
        <p:spPr>
          <a:xfrm>
            <a:off x="4503066" y="3627016"/>
            <a:ext cx="1563563" cy="1563563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Σ</a:t>
            </a:r>
          </a:p>
        </p:txBody>
      </p:sp>
      <p:sp>
        <p:nvSpPr>
          <p:cNvPr id="299" name="Line"/>
          <p:cNvSpPr/>
          <p:nvPr/>
        </p:nvSpPr>
        <p:spPr>
          <a:xfrm>
            <a:off x="6102053" y="4408797"/>
            <a:ext cx="626549" cy="1"/>
          </a:xfrm>
          <a:prstGeom prst="line">
            <a:avLst/>
          </a:prstGeom>
          <a:ln w="63500">
            <a:solidFill>
              <a:schemeClr val="accent1">
                <a:hueOff val="-372297"/>
                <a:satOff val="10436"/>
                <a:lumOff val="138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0" name="Circle"/>
          <p:cNvSpPr/>
          <p:nvPr/>
        </p:nvSpPr>
        <p:spPr>
          <a:xfrm>
            <a:off x="6764026" y="3627016"/>
            <a:ext cx="1563563" cy="1563563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01" name="Line"/>
          <p:cNvSpPr/>
          <p:nvPr/>
        </p:nvSpPr>
        <p:spPr>
          <a:xfrm>
            <a:off x="8363012" y="4408797"/>
            <a:ext cx="1191695" cy="1"/>
          </a:xfrm>
          <a:prstGeom prst="line">
            <a:avLst/>
          </a:prstGeom>
          <a:ln w="63500">
            <a:solidFill>
              <a:schemeClr val="accent1">
                <a:hueOff val="-372297"/>
                <a:satOff val="10436"/>
                <a:lumOff val="138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2" name="Line"/>
          <p:cNvSpPr/>
          <p:nvPr/>
        </p:nvSpPr>
        <p:spPr>
          <a:xfrm>
            <a:off x="3397174" y="3640398"/>
            <a:ext cx="1070470" cy="571135"/>
          </a:xfrm>
          <a:prstGeom prst="line">
            <a:avLst/>
          </a:prstGeom>
          <a:ln w="63500">
            <a:solidFill>
              <a:schemeClr val="accent1">
                <a:hueOff val="-372297"/>
                <a:satOff val="10436"/>
                <a:lumOff val="138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3" name="Line"/>
          <p:cNvSpPr/>
          <p:nvPr/>
        </p:nvSpPr>
        <p:spPr>
          <a:xfrm flipV="1">
            <a:off x="3403662" y="4671911"/>
            <a:ext cx="1055686" cy="463035"/>
          </a:xfrm>
          <a:prstGeom prst="line">
            <a:avLst/>
          </a:prstGeom>
          <a:ln w="63500">
            <a:solidFill>
              <a:schemeClr val="accent1">
                <a:hueOff val="-372297"/>
                <a:satOff val="10436"/>
                <a:lumOff val="138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4" name="Line"/>
          <p:cNvSpPr/>
          <p:nvPr/>
        </p:nvSpPr>
        <p:spPr>
          <a:xfrm flipV="1">
            <a:off x="5226572" y="5261325"/>
            <a:ext cx="1" cy="645661"/>
          </a:xfrm>
          <a:prstGeom prst="line">
            <a:avLst/>
          </a:prstGeom>
          <a:ln w="63500">
            <a:solidFill>
              <a:schemeClr val="accent1">
                <a:hueOff val="-372297"/>
                <a:satOff val="10436"/>
                <a:lumOff val="138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5" name="-5"/>
          <p:cNvSpPr txBox="1"/>
          <p:nvPr/>
        </p:nvSpPr>
        <p:spPr>
          <a:xfrm>
            <a:off x="4871957" y="5661986"/>
            <a:ext cx="709232" cy="47654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-5</a:t>
            </a:r>
          </a:p>
        </p:txBody>
      </p:sp>
      <p:sp>
        <p:nvSpPr>
          <p:cNvPr id="306" name="10"/>
          <p:cNvSpPr txBox="1"/>
          <p:nvPr/>
        </p:nvSpPr>
        <p:spPr>
          <a:xfrm>
            <a:off x="3533707" y="3612386"/>
            <a:ext cx="562884" cy="47654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10</a:t>
            </a:r>
          </a:p>
        </p:txBody>
      </p:sp>
      <p:sp>
        <p:nvSpPr>
          <p:cNvPr id="307" name="-10"/>
          <p:cNvSpPr txBox="1"/>
          <p:nvPr/>
        </p:nvSpPr>
        <p:spPr>
          <a:xfrm>
            <a:off x="3533707" y="4705967"/>
            <a:ext cx="562884" cy="47654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-10</a:t>
            </a:r>
          </a:p>
        </p:txBody>
      </p:sp>
      <p:sp>
        <p:nvSpPr>
          <p:cNvPr id="308" name="Sigmoid"/>
          <p:cNvSpPr txBox="1"/>
          <p:nvPr/>
        </p:nvSpPr>
        <p:spPr>
          <a:xfrm>
            <a:off x="6258073" y="5661986"/>
            <a:ext cx="2575469" cy="47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Sigmoid</a:t>
            </a:r>
          </a:p>
        </p:txBody>
      </p:sp>
      <p:sp>
        <p:nvSpPr>
          <p:cNvPr id="309" name="Line"/>
          <p:cNvSpPr/>
          <p:nvPr/>
        </p:nvSpPr>
        <p:spPr>
          <a:xfrm flipV="1">
            <a:off x="7545807" y="5156679"/>
            <a:ext cx="1" cy="47654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0" name="0"/>
          <p:cNvSpPr txBox="1"/>
          <p:nvPr/>
        </p:nvSpPr>
        <p:spPr>
          <a:xfrm>
            <a:off x="2291454" y="3302751"/>
            <a:ext cx="1055351" cy="47654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0</a:t>
            </a:r>
          </a:p>
        </p:txBody>
      </p:sp>
      <p:sp>
        <p:nvSpPr>
          <p:cNvPr id="311" name="1"/>
          <p:cNvSpPr txBox="1"/>
          <p:nvPr/>
        </p:nvSpPr>
        <p:spPr>
          <a:xfrm>
            <a:off x="2291454" y="5038304"/>
            <a:ext cx="1055351" cy="47654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1</a:t>
            </a:r>
          </a:p>
        </p:txBody>
      </p:sp>
      <p:sp>
        <p:nvSpPr>
          <p:cNvPr id="312" name="-15"/>
          <p:cNvSpPr txBox="1"/>
          <p:nvPr/>
        </p:nvSpPr>
        <p:spPr>
          <a:xfrm>
            <a:off x="5887652" y="3767473"/>
            <a:ext cx="1055351" cy="476541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-903206"/>
                  <a:satOff val="-17119"/>
                  <a:lumOff val="-20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3B3B3B"/>
                </a:solidFill>
                <a:effectLst>
                  <a:outerShdw blurRad="12700" dist="12700" dir="5400000" rotWithShape="0">
                    <a:srgbClr val="FFFFFF">
                      <a:alpha val="25000"/>
                    </a:srgbClr>
                  </a:outerShdw>
                </a:effectLst>
              </a:defRPr>
            </a:lvl1pPr>
          </a:lstStyle>
          <a:p>
            <a:r>
              <a:t>-15</a:t>
            </a:r>
          </a:p>
        </p:txBody>
      </p:sp>
      <p:sp>
        <p:nvSpPr>
          <p:cNvPr id="313" name="0"/>
          <p:cNvSpPr txBox="1"/>
          <p:nvPr/>
        </p:nvSpPr>
        <p:spPr>
          <a:xfrm>
            <a:off x="9590130" y="4170527"/>
            <a:ext cx="1055350" cy="47654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0</a:t>
            </a:r>
          </a:p>
        </p:txBody>
      </p:sp>
      <p:pic>
        <p:nvPicPr>
          <p:cNvPr id="314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53770" y="4085967"/>
            <a:ext cx="984076" cy="645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Example Neuron Y = X1 ∧ ~X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Example Neuron</a:t>
            </a:r>
            <a:br/>
            <a:r>
              <a:t>Y = X1 ∧ ~X2</a:t>
            </a:r>
          </a:p>
        </p:txBody>
      </p:sp>
      <p:sp>
        <p:nvSpPr>
          <p:cNvPr id="317" name="Σ"/>
          <p:cNvSpPr/>
          <p:nvPr/>
        </p:nvSpPr>
        <p:spPr>
          <a:xfrm>
            <a:off x="4503066" y="3627016"/>
            <a:ext cx="1563563" cy="1563563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Σ</a:t>
            </a:r>
          </a:p>
        </p:txBody>
      </p:sp>
      <p:sp>
        <p:nvSpPr>
          <p:cNvPr id="318" name="Line"/>
          <p:cNvSpPr/>
          <p:nvPr/>
        </p:nvSpPr>
        <p:spPr>
          <a:xfrm>
            <a:off x="6102053" y="4408797"/>
            <a:ext cx="626549" cy="1"/>
          </a:xfrm>
          <a:prstGeom prst="line">
            <a:avLst/>
          </a:prstGeom>
          <a:ln w="63500">
            <a:solidFill>
              <a:schemeClr val="accent1">
                <a:hueOff val="-372297"/>
                <a:satOff val="10436"/>
                <a:lumOff val="138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9" name="Circle"/>
          <p:cNvSpPr/>
          <p:nvPr/>
        </p:nvSpPr>
        <p:spPr>
          <a:xfrm>
            <a:off x="6764026" y="3627016"/>
            <a:ext cx="1563563" cy="1563563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20" name="Line"/>
          <p:cNvSpPr/>
          <p:nvPr/>
        </p:nvSpPr>
        <p:spPr>
          <a:xfrm>
            <a:off x="8363012" y="4408797"/>
            <a:ext cx="1191695" cy="1"/>
          </a:xfrm>
          <a:prstGeom prst="line">
            <a:avLst/>
          </a:prstGeom>
          <a:ln w="63500">
            <a:solidFill>
              <a:schemeClr val="accent1">
                <a:hueOff val="-372297"/>
                <a:satOff val="10436"/>
                <a:lumOff val="138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1" name="Line"/>
          <p:cNvSpPr/>
          <p:nvPr/>
        </p:nvSpPr>
        <p:spPr>
          <a:xfrm>
            <a:off x="3397174" y="3640398"/>
            <a:ext cx="1070470" cy="571135"/>
          </a:xfrm>
          <a:prstGeom prst="line">
            <a:avLst/>
          </a:prstGeom>
          <a:ln w="63500">
            <a:solidFill>
              <a:schemeClr val="accent1">
                <a:hueOff val="-372297"/>
                <a:satOff val="10436"/>
                <a:lumOff val="138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2" name="Line"/>
          <p:cNvSpPr/>
          <p:nvPr/>
        </p:nvSpPr>
        <p:spPr>
          <a:xfrm flipV="1">
            <a:off x="3403662" y="4671911"/>
            <a:ext cx="1055686" cy="463035"/>
          </a:xfrm>
          <a:prstGeom prst="line">
            <a:avLst/>
          </a:prstGeom>
          <a:ln w="63500">
            <a:solidFill>
              <a:schemeClr val="accent1">
                <a:hueOff val="-372297"/>
                <a:satOff val="10436"/>
                <a:lumOff val="138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3" name="Line"/>
          <p:cNvSpPr/>
          <p:nvPr/>
        </p:nvSpPr>
        <p:spPr>
          <a:xfrm flipV="1">
            <a:off x="5226572" y="5261325"/>
            <a:ext cx="1" cy="645661"/>
          </a:xfrm>
          <a:prstGeom prst="line">
            <a:avLst/>
          </a:prstGeom>
          <a:ln w="63500">
            <a:solidFill>
              <a:schemeClr val="accent1">
                <a:hueOff val="-372297"/>
                <a:satOff val="10436"/>
                <a:lumOff val="138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4" name="-5"/>
          <p:cNvSpPr txBox="1"/>
          <p:nvPr/>
        </p:nvSpPr>
        <p:spPr>
          <a:xfrm>
            <a:off x="4871957" y="5661986"/>
            <a:ext cx="709232" cy="47654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-5</a:t>
            </a:r>
          </a:p>
        </p:txBody>
      </p:sp>
      <p:sp>
        <p:nvSpPr>
          <p:cNvPr id="325" name="10"/>
          <p:cNvSpPr txBox="1"/>
          <p:nvPr/>
        </p:nvSpPr>
        <p:spPr>
          <a:xfrm>
            <a:off x="3533707" y="3612386"/>
            <a:ext cx="562884" cy="47654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10</a:t>
            </a:r>
          </a:p>
        </p:txBody>
      </p:sp>
      <p:sp>
        <p:nvSpPr>
          <p:cNvPr id="326" name="-10"/>
          <p:cNvSpPr txBox="1"/>
          <p:nvPr/>
        </p:nvSpPr>
        <p:spPr>
          <a:xfrm>
            <a:off x="3533707" y="4705967"/>
            <a:ext cx="562884" cy="47654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-10</a:t>
            </a:r>
          </a:p>
        </p:txBody>
      </p:sp>
      <p:sp>
        <p:nvSpPr>
          <p:cNvPr id="327" name="Sigmoid"/>
          <p:cNvSpPr txBox="1"/>
          <p:nvPr/>
        </p:nvSpPr>
        <p:spPr>
          <a:xfrm>
            <a:off x="6258073" y="5661986"/>
            <a:ext cx="2575469" cy="47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/>
            </a:lvl1pPr>
          </a:lstStyle>
          <a:p>
            <a:r>
              <a:t>Sigmoid</a:t>
            </a:r>
          </a:p>
        </p:txBody>
      </p:sp>
      <p:sp>
        <p:nvSpPr>
          <p:cNvPr id="328" name="Line"/>
          <p:cNvSpPr/>
          <p:nvPr/>
        </p:nvSpPr>
        <p:spPr>
          <a:xfrm flipV="1">
            <a:off x="7545807" y="5156679"/>
            <a:ext cx="1" cy="476541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9" name="1"/>
          <p:cNvSpPr txBox="1"/>
          <p:nvPr/>
        </p:nvSpPr>
        <p:spPr>
          <a:xfrm>
            <a:off x="2291454" y="3302751"/>
            <a:ext cx="1055351" cy="47654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1</a:t>
            </a:r>
          </a:p>
        </p:txBody>
      </p:sp>
      <p:sp>
        <p:nvSpPr>
          <p:cNvPr id="330" name="0"/>
          <p:cNvSpPr txBox="1"/>
          <p:nvPr/>
        </p:nvSpPr>
        <p:spPr>
          <a:xfrm>
            <a:off x="2291454" y="5038304"/>
            <a:ext cx="1055351" cy="47654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0</a:t>
            </a:r>
          </a:p>
        </p:txBody>
      </p:sp>
      <p:sp>
        <p:nvSpPr>
          <p:cNvPr id="331" name="5"/>
          <p:cNvSpPr txBox="1"/>
          <p:nvPr/>
        </p:nvSpPr>
        <p:spPr>
          <a:xfrm>
            <a:off x="5887652" y="3767473"/>
            <a:ext cx="1055351" cy="476541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>
                  <a:hueOff val="-903206"/>
                  <a:satOff val="-17119"/>
                  <a:lumOff val="-2084"/>
                </a:schemeClr>
              </a:gs>
            </a:gsLst>
            <a:lin ang="5400000"/>
          </a:gra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3B3B3B"/>
                </a:solidFill>
                <a:effectLst>
                  <a:outerShdw blurRad="12700" dist="12700" dir="5400000" rotWithShape="0">
                    <a:srgbClr val="FFFFFF">
                      <a:alpha val="25000"/>
                    </a:srgbClr>
                  </a:outerShdw>
                </a:effectLst>
              </a:defRPr>
            </a:lvl1pPr>
          </a:lstStyle>
          <a:p>
            <a:r>
              <a:t>5</a:t>
            </a:r>
          </a:p>
        </p:txBody>
      </p:sp>
      <p:sp>
        <p:nvSpPr>
          <p:cNvPr id="332" name="1"/>
          <p:cNvSpPr txBox="1"/>
          <p:nvPr/>
        </p:nvSpPr>
        <p:spPr>
          <a:xfrm>
            <a:off x="9590130" y="4170527"/>
            <a:ext cx="1055350" cy="476541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1</a:t>
            </a:r>
          </a:p>
        </p:txBody>
      </p:sp>
      <p:pic>
        <p:nvPicPr>
          <p:cNvPr id="333" name="pasted-image.png" descr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53770" y="4085967"/>
            <a:ext cx="984076" cy="645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impl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Simplification</a:t>
            </a:r>
          </a:p>
        </p:txBody>
      </p:sp>
      <p:grpSp>
        <p:nvGrpSpPr>
          <p:cNvPr id="353" name="Group"/>
          <p:cNvGrpSpPr/>
          <p:nvPr/>
        </p:nvGrpSpPr>
        <p:grpSpPr>
          <a:xfrm>
            <a:off x="2272676" y="2297232"/>
            <a:ext cx="9866618" cy="2955435"/>
            <a:chOff x="0" y="0"/>
            <a:chExt cx="9866616" cy="2955434"/>
          </a:xfrm>
        </p:grpSpPr>
        <p:sp>
          <p:nvSpPr>
            <p:cNvPr id="336" name="ʃ(Σ)"/>
            <p:cNvSpPr/>
            <p:nvPr/>
          </p:nvSpPr>
          <p:spPr>
            <a:xfrm>
              <a:off x="1459626" y="944362"/>
              <a:ext cx="1393583" cy="1393583"/>
            </a:xfrm>
            <a:prstGeom prst="ellipse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r>
                <a:t>ʃ(Σ)</a:t>
              </a:r>
            </a:p>
          </p:txBody>
        </p:sp>
        <p:sp>
          <p:nvSpPr>
            <p:cNvPr id="337" name="Line"/>
            <p:cNvSpPr/>
            <p:nvPr/>
          </p:nvSpPr>
          <p:spPr>
            <a:xfrm>
              <a:off x="2884781" y="1641153"/>
              <a:ext cx="785737" cy="1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-372297"/>
                  <a:satOff val="10436"/>
                  <a:lumOff val="13831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8" name="Line"/>
            <p:cNvSpPr/>
            <p:nvPr/>
          </p:nvSpPr>
          <p:spPr>
            <a:xfrm>
              <a:off x="454194" y="1620953"/>
              <a:ext cx="978678" cy="1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-372297"/>
                  <a:satOff val="10436"/>
                  <a:lumOff val="13831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9" name="Line"/>
            <p:cNvSpPr/>
            <p:nvPr/>
          </p:nvSpPr>
          <p:spPr>
            <a:xfrm flipV="1">
              <a:off x="485483" y="1898027"/>
              <a:ext cx="960754" cy="693524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-372297"/>
                  <a:satOff val="10436"/>
                  <a:lumOff val="13831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0" name="Line"/>
            <p:cNvSpPr/>
            <p:nvPr/>
          </p:nvSpPr>
          <p:spPr>
            <a:xfrm>
              <a:off x="383797" y="847842"/>
              <a:ext cx="1131814" cy="477364"/>
            </a:xfrm>
            <a:prstGeom prst="line">
              <a:avLst/>
            </a:prstGeom>
            <a:noFill/>
            <a:ln w="63500" cap="flat">
              <a:solidFill>
                <a:schemeClr val="accent1">
                  <a:hueOff val="-372297"/>
                  <a:satOff val="10436"/>
                  <a:lumOff val="13831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1" name="W0"/>
            <p:cNvSpPr txBox="1"/>
            <p:nvPr/>
          </p:nvSpPr>
          <p:spPr>
            <a:xfrm>
              <a:off x="513889" y="664487"/>
              <a:ext cx="632130" cy="424735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r>
                <a:t>W0</a:t>
              </a:r>
            </a:p>
          </p:txBody>
        </p:sp>
        <p:sp>
          <p:nvSpPr>
            <p:cNvPr id="342" name="X1"/>
            <p:cNvSpPr txBox="1"/>
            <p:nvPr/>
          </p:nvSpPr>
          <p:spPr>
            <a:xfrm>
              <a:off x="0" y="1408586"/>
              <a:ext cx="427440" cy="424735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r>
                <a:t>X1</a:t>
              </a:r>
            </a:p>
          </p:txBody>
        </p:sp>
        <p:sp>
          <p:nvSpPr>
            <p:cNvPr id="343" name="X2"/>
            <p:cNvSpPr txBox="1"/>
            <p:nvPr/>
          </p:nvSpPr>
          <p:spPr>
            <a:xfrm>
              <a:off x="7736" y="2476367"/>
              <a:ext cx="427441" cy="424735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r>
                <a:t>X2</a:t>
              </a:r>
            </a:p>
          </p:txBody>
        </p:sp>
        <p:sp>
          <p:nvSpPr>
            <p:cNvPr id="344" name="Y"/>
            <p:cNvSpPr txBox="1"/>
            <p:nvPr/>
          </p:nvSpPr>
          <p:spPr>
            <a:xfrm>
              <a:off x="3702090" y="1428786"/>
              <a:ext cx="287971" cy="424735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r>
                <a:t>Y</a:t>
              </a:r>
            </a:p>
          </p:txBody>
        </p:sp>
        <p:sp>
          <p:nvSpPr>
            <p:cNvPr id="345" name="W1"/>
            <p:cNvSpPr txBox="1"/>
            <p:nvPr/>
          </p:nvSpPr>
          <p:spPr>
            <a:xfrm>
              <a:off x="579109" y="1408586"/>
              <a:ext cx="501690" cy="424735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r>
                <a:t>W1</a:t>
              </a:r>
            </a:p>
          </p:txBody>
        </p:sp>
        <p:sp>
          <p:nvSpPr>
            <p:cNvPr id="346" name="W2"/>
            <p:cNvSpPr txBox="1"/>
            <p:nvPr/>
          </p:nvSpPr>
          <p:spPr>
            <a:xfrm>
              <a:off x="579109" y="2152686"/>
              <a:ext cx="501690" cy="424735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r>
                <a:t>W2</a:t>
              </a:r>
            </a:p>
          </p:txBody>
        </p:sp>
        <p:sp>
          <p:nvSpPr>
            <p:cNvPr id="347" name="1"/>
            <p:cNvSpPr txBox="1"/>
            <p:nvPr/>
          </p:nvSpPr>
          <p:spPr>
            <a:xfrm>
              <a:off x="0" y="469164"/>
              <a:ext cx="427440" cy="424735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r>
                <a:t>1</a:t>
              </a:r>
            </a:p>
          </p:txBody>
        </p:sp>
        <p:pic>
          <p:nvPicPr>
            <p:cNvPr id="348" name="pasted-image.tiff" descr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838942" y="903697"/>
              <a:ext cx="3195650" cy="6330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49" name="pasted-image.tiff" descr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4771675" y="1611080"/>
              <a:ext cx="3771747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0" name="Bias"/>
            <p:cNvSpPr txBox="1"/>
            <p:nvPr/>
          </p:nvSpPr>
          <p:spPr>
            <a:xfrm>
              <a:off x="1489157" y="-1"/>
              <a:ext cx="729997" cy="4610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Bias</a:t>
              </a:r>
            </a:p>
          </p:txBody>
        </p:sp>
        <p:sp>
          <p:nvSpPr>
            <p:cNvPr id="351" name="Line"/>
            <p:cNvSpPr/>
            <p:nvPr/>
          </p:nvSpPr>
          <p:spPr>
            <a:xfrm flipH="1">
              <a:off x="1223241" y="379202"/>
              <a:ext cx="278991" cy="27899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352" name="pasted-image.tiff" descr="pasted-image.tif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771675" y="2320434"/>
              <a:ext cx="5094942" cy="635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57" name="Group"/>
          <p:cNvGrpSpPr/>
          <p:nvPr/>
        </p:nvGrpSpPr>
        <p:grpSpPr>
          <a:xfrm>
            <a:off x="2299361" y="6810964"/>
            <a:ext cx="7923367" cy="1905001"/>
            <a:chOff x="0" y="0"/>
            <a:chExt cx="7923365" cy="1905000"/>
          </a:xfrm>
        </p:grpSpPr>
        <p:pic>
          <p:nvPicPr>
            <p:cNvPr id="354" name="pasted-image.png" descr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338067" cy="190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5" name="pasted-image.png" descr="pasted-image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5995344" y="0"/>
              <a:ext cx="1928022" cy="19050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6" name="Arrow"/>
            <p:cNvSpPr/>
            <p:nvPr/>
          </p:nvSpPr>
          <p:spPr>
            <a:xfrm>
              <a:off x="3915519" y="575049"/>
              <a:ext cx="1502373" cy="754902"/>
            </a:xfrm>
            <a:prstGeom prst="rightArrow">
              <a:avLst>
                <a:gd name="adj1" fmla="val 28341"/>
                <a:gd name="adj2" fmla="val 83074"/>
              </a:avLst>
            </a:prstGeom>
            <a:solidFill>
              <a:schemeClr val="accent1">
                <a:hueOff val="-372297"/>
                <a:satOff val="10436"/>
                <a:lumOff val="13831"/>
              </a:schemeClr>
            </a:solid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358" name="pasted-image.tiff" descr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12900" y="5727015"/>
            <a:ext cx="9779000" cy="609601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" grpId="2" animBg="1" advAuto="0"/>
      <p:bldP spid="358" grpId="1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“Learning” i.e.  Adjusting weigh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“Learning”</a:t>
            </a:r>
            <a:br/>
            <a:r>
              <a:rPr sz="2400"/>
              <a:t>i.e.  Adjusting weights</a:t>
            </a:r>
          </a:p>
        </p:txBody>
      </p:sp>
      <p:sp>
        <p:nvSpPr>
          <p:cNvPr id="361" name="ʃ(Σ)"/>
          <p:cNvSpPr/>
          <p:nvPr/>
        </p:nvSpPr>
        <p:spPr>
          <a:xfrm>
            <a:off x="4954085" y="4661758"/>
            <a:ext cx="1393584" cy="1393583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ʃ(Σ)</a:t>
            </a:r>
          </a:p>
        </p:txBody>
      </p:sp>
      <p:sp>
        <p:nvSpPr>
          <p:cNvPr id="362" name="Line"/>
          <p:cNvSpPr/>
          <p:nvPr/>
        </p:nvSpPr>
        <p:spPr>
          <a:xfrm>
            <a:off x="6379240" y="5358549"/>
            <a:ext cx="785737" cy="1"/>
          </a:xfrm>
          <a:prstGeom prst="line">
            <a:avLst/>
          </a:prstGeom>
          <a:ln w="63500">
            <a:solidFill>
              <a:schemeClr val="accent1">
                <a:hueOff val="-372297"/>
                <a:satOff val="10436"/>
                <a:lumOff val="138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3" name="Line"/>
          <p:cNvSpPr/>
          <p:nvPr/>
        </p:nvSpPr>
        <p:spPr>
          <a:xfrm>
            <a:off x="3948653" y="5338350"/>
            <a:ext cx="978678" cy="1"/>
          </a:xfrm>
          <a:prstGeom prst="line">
            <a:avLst/>
          </a:prstGeom>
          <a:ln w="63500">
            <a:solidFill>
              <a:schemeClr val="accent1">
                <a:hueOff val="-372297"/>
                <a:satOff val="10436"/>
                <a:lumOff val="138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4" name="Line"/>
          <p:cNvSpPr/>
          <p:nvPr/>
        </p:nvSpPr>
        <p:spPr>
          <a:xfrm flipV="1">
            <a:off x="3979942" y="5615423"/>
            <a:ext cx="960754" cy="693525"/>
          </a:xfrm>
          <a:prstGeom prst="line">
            <a:avLst/>
          </a:prstGeom>
          <a:ln w="63500">
            <a:solidFill>
              <a:schemeClr val="accent1">
                <a:hueOff val="-372297"/>
                <a:satOff val="10436"/>
                <a:lumOff val="138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5" name="Line"/>
          <p:cNvSpPr/>
          <p:nvPr/>
        </p:nvSpPr>
        <p:spPr>
          <a:xfrm>
            <a:off x="3878256" y="4565238"/>
            <a:ext cx="1131814" cy="477365"/>
          </a:xfrm>
          <a:prstGeom prst="line">
            <a:avLst/>
          </a:prstGeom>
          <a:ln w="63500">
            <a:solidFill>
              <a:schemeClr val="accent1">
                <a:hueOff val="-372297"/>
                <a:satOff val="10436"/>
                <a:lumOff val="138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6" name="W0"/>
          <p:cNvSpPr txBox="1"/>
          <p:nvPr/>
        </p:nvSpPr>
        <p:spPr>
          <a:xfrm>
            <a:off x="4008348" y="4381883"/>
            <a:ext cx="632130" cy="4247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W0</a:t>
            </a:r>
          </a:p>
        </p:txBody>
      </p:sp>
      <p:sp>
        <p:nvSpPr>
          <p:cNvPr id="367" name="X1"/>
          <p:cNvSpPr txBox="1"/>
          <p:nvPr/>
        </p:nvSpPr>
        <p:spPr>
          <a:xfrm>
            <a:off x="3494459" y="5125982"/>
            <a:ext cx="427440" cy="4247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X1</a:t>
            </a:r>
          </a:p>
        </p:txBody>
      </p:sp>
      <p:sp>
        <p:nvSpPr>
          <p:cNvPr id="368" name="X2"/>
          <p:cNvSpPr txBox="1"/>
          <p:nvPr/>
        </p:nvSpPr>
        <p:spPr>
          <a:xfrm>
            <a:off x="3502195" y="6193763"/>
            <a:ext cx="427441" cy="4247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X2</a:t>
            </a:r>
          </a:p>
        </p:txBody>
      </p:sp>
      <p:sp>
        <p:nvSpPr>
          <p:cNvPr id="369" name="Y"/>
          <p:cNvSpPr txBox="1"/>
          <p:nvPr/>
        </p:nvSpPr>
        <p:spPr>
          <a:xfrm>
            <a:off x="7196549" y="5146182"/>
            <a:ext cx="287970" cy="4247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Y</a:t>
            </a:r>
          </a:p>
        </p:txBody>
      </p:sp>
      <p:sp>
        <p:nvSpPr>
          <p:cNvPr id="370" name="W1"/>
          <p:cNvSpPr txBox="1"/>
          <p:nvPr/>
        </p:nvSpPr>
        <p:spPr>
          <a:xfrm>
            <a:off x="4073568" y="5125982"/>
            <a:ext cx="501690" cy="424736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W1</a:t>
            </a:r>
          </a:p>
        </p:txBody>
      </p:sp>
      <p:sp>
        <p:nvSpPr>
          <p:cNvPr id="371" name="W2"/>
          <p:cNvSpPr txBox="1"/>
          <p:nvPr/>
        </p:nvSpPr>
        <p:spPr>
          <a:xfrm>
            <a:off x="4073568" y="5870082"/>
            <a:ext cx="501690" cy="4247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W2</a:t>
            </a:r>
          </a:p>
        </p:txBody>
      </p:sp>
      <p:sp>
        <p:nvSpPr>
          <p:cNvPr id="372" name="X0"/>
          <p:cNvSpPr txBox="1"/>
          <p:nvPr/>
        </p:nvSpPr>
        <p:spPr>
          <a:xfrm>
            <a:off x="3494459" y="4186560"/>
            <a:ext cx="427440" cy="4247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X0</a:t>
            </a:r>
          </a:p>
        </p:txBody>
      </p:sp>
      <p:sp>
        <p:nvSpPr>
          <p:cNvPr id="373" name="Training data"/>
          <p:cNvSpPr txBox="1"/>
          <p:nvPr/>
        </p:nvSpPr>
        <p:spPr>
          <a:xfrm>
            <a:off x="2741810" y="3210813"/>
            <a:ext cx="193273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Training data</a:t>
            </a:r>
          </a:p>
        </p:txBody>
      </p:sp>
      <p:sp>
        <p:nvSpPr>
          <p:cNvPr id="374" name="Line"/>
          <p:cNvSpPr/>
          <p:nvPr/>
        </p:nvSpPr>
        <p:spPr>
          <a:xfrm>
            <a:off x="3708178" y="3695114"/>
            <a:ext cx="1" cy="44244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5" name="Output"/>
          <p:cNvSpPr txBox="1"/>
          <p:nvPr/>
        </p:nvSpPr>
        <p:spPr>
          <a:xfrm>
            <a:off x="6797990" y="4168398"/>
            <a:ext cx="1085089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Output</a:t>
            </a:r>
          </a:p>
        </p:txBody>
      </p:sp>
      <p:sp>
        <p:nvSpPr>
          <p:cNvPr id="376" name="Line"/>
          <p:cNvSpPr/>
          <p:nvPr/>
        </p:nvSpPr>
        <p:spPr>
          <a:xfrm>
            <a:off x="7340534" y="4666595"/>
            <a:ext cx="1" cy="44244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7" name="Error Calculation"/>
          <p:cNvSpPr/>
          <p:nvPr/>
        </p:nvSpPr>
        <p:spPr>
          <a:xfrm>
            <a:off x="7983617" y="5218700"/>
            <a:ext cx="1512715" cy="1512715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Error Calculation</a:t>
            </a:r>
          </a:p>
        </p:txBody>
      </p:sp>
      <p:sp>
        <p:nvSpPr>
          <p:cNvPr id="378" name="Line"/>
          <p:cNvSpPr/>
          <p:nvPr/>
        </p:nvSpPr>
        <p:spPr>
          <a:xfrm>
            <a:off x="7511273" y="5358549"/>
            <a:ext cx="532389" cy="231549"/>
          </a:xfrm>
          <a:prstGeom prst="line">
            <a:avLst/>
          </a:prstGeom>
          <a:ln w="63500">
            <a:solidFill>
              <a:schemeClr val="accent1">
                <a:hueOff val="-372297"/>
                <a:satOff val="10436"/>
                <a:lumOff val="138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79" name="Y0"/>
          <p:cNvSpPr txBox="1"/>
          <p:nvPr/>
        </p:nvSpPr>
        <p:spPr>
          <a:xfrm>
            <a:off x="7126814" y="6588067"/>
            <a:ext cx="427441" cy="42473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Y0</a:t>
            </a:r>
          </a:p>
        </p:txBody>
      </p:sp>
      <p:sp>
        <p:nvSpPr>
          <p:cNvPr id="380" name="Expected Output"/>
          <p:cNvSpPr txBox="1"/>
          <p:nvPr/>
        </p:nvSpPr>
        <p:spPr>
          <a:xfrm>
            <a:off x="6086586" y="7529528"/>
            <a:ext cx="2507896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Expected Output</a:t>
            </a:r>
          </a:p>
        </p:txBody>
      </p:sp>
      <p:sp>
        <p:nvSpPr>
          <p:cNvPr id="381" name="Line"/>
          <p:cNvSpPr/>
          <p:nvPr/>
        </p:nvSpPr>
        <p:spPr>
          <a:xfrm flipV="1">
            <a:off x="7340534" y="7040635"/>
            <a:ext cx="1" cy="46106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2" name="Line"/>
          <p:cNvSpPr/>
          <p:nvPr/>
        </p:nvSpPr>
        <p:spPr>
          <a:xfrm flipV="1">
            <a:off x="7566573" y="6330129"/>
            <a:ext cx="431578" cy="431577"/>
          </a:xfrm>
          <a:prstGeom prst="line">
            <a:avLst/>
          </a:prstGeom>
          <a:ln w="63500">
            <a:solidFill>
              <a:schemeClr val="accent1">
                <a:hueOff val="-372297"/>
                <a:satOff val="10436"/>
                <a:lumOff val="138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cxnSp>
        <p:nvCxnSpPr>
          <p:cNvPr id="383" name="Connection Line"/>
          <p:cNvCxnSpPr>
            <a:stCxn id="377" idx="0"/>
            <a:endCxn id="366" idx="3"/>
          </p:cNvCxnSpPr>
          <p:nvPr/>
        </p:nvCxnSpPr>
        <p:spPr>
          <a:xfrm flipH="1" flipV="1">
            <a:off x="4640478" y="4594251"/>
            <a:ext cx="4099497" cy="624449"/>
          </a:xfrm>
          <a:prstGeom prst="straightConnector1">
            <a:avLst/>
          </a:prstGeom>
          <a:ln w="76200">
            <a:solidFill>
              <a:schemeClr val="accent1">
                <a:hueOff val="-372297"/>
                <a:satOff val="10436"/>
                <a:lumOff val="13831"/>
              </a:schemeClr>
            </a:solidFill>
            <a:miter lim="400000"/>
            <a:tailEnd type="triangle"/>
          </a:ln>
        </p:spPr>
      </p:cxnSp>
      <p:sp>
        <p:nvSpPr>
          <p:cNvPr id="384" name="Adjust weights…"/>
          <p:cNvSpPr txBox="1"/>
          <p:nvPr/>
        </p:nvSpPr>
        <p:spPr>
          <a:xfrm>
            <a:off x="8273220" y="4196615"/>
            <a:ext cx="2485950" cy="82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Adjust weights</a:t>
            </a:r>
          </a:p>
          <a:p>
            <a:r>
              <a:rPr dirty="0"/>
              <a:t>to minimise error</a:t>
            </a:r>
          </a:p>
        </p:txBody>
      </p:sp>
      <p:sp>
        <p:nvSpPr>
          <p:cNvPr id="385" name="Back propagation"/>
          <p:cNvSpPr txBox="1"/>
          <p:nvPr/>
        </p:nvSpPr>
        <p:spPr>
          <a:xfrm>
            <a:off x="5005973" y="8491826"/>
            <a:ext cx="3248407" cy="56044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Back propagation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Minimising error using Gradient Desc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Minimising error using</a:t>
            </a:r>
            <a:br/>
            <a:r>
              <a:t>Gradient Descent</a:t>
            </a:r>
          </a:p>
        </p:txBody>
      </p:sp>
      <p:pic>
        <p:nvPicPr>
          <p:cNvPr id="38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9578" y="3084423"/>
            <a:ext cx="8665644" cy="5032554"/>
          </a:xfrm>
          <a:prstGeom prst="rect">
            <a:avLst/>
          </a:prstGeom>
          <a:ln w="254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389" name="Error function a.k.a. (Cost or Loss)"/>
          <p:cNvSpPr txBox="1"/>
          <p:nvPr/>
        </p:nvSpPr>
        <p:spPr>
          <a:xfrm>
            <a:off x="3441636" y="2436737"/>
            <a:ext cx="6121528" cy="56045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Error function a.k.a. (Cost or Loss)</a:t>
            </a:r>
          </a:p>
        </p:txBody>
      </p:sp>
      <p:sp>
        <p:nvSpPr>
          <p:cNvPr id="390" name="Smaller slope Less adjustment"/>
          <p:cNvSpPr txBox="1"/>
          <p:nvPr/>
        </p:nvSpPr>
        <p:spPr>
          <a:xfrm>
            <a:off x="4137876" y="4537215"/>
            <a:ext cx="1854633" cy="67917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r>
              <a:t>Smaller slope</a:t>
            </a:r>
            <a:br/>
            <a:r>
              <a:t>Less adjustment</a:t>
            </a:r>
          </a:p>
        </p:txBody>
      </p:sp>
      <p:sp>
        <p:nvSpPr>
          <p:cNvPr id="391" name="Larger slope More adjustment"/>
          <p:cNvSpPr txBox="1"/>
          <p:nvPr/>
        </p:nvSpPr>
        <p:spPr>
          <a:xfrm>
            <a:off x="7013321" y="4537215"/>
            <a:ext cx="1901267" cy="67917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r>
              <a:t>Larger slope</a:t>
            </a:r>
            <a:br/>
            <a:r>
              <a:t>More adjustment</a:t>
            </a:r>
          </a:p>
        </p:txBody>
      </p:sp>
      <p:sp>
        <p:nvSpPr>
          <p:cNvPr id="392" name="Line"/>
          <p:cNvSpPr/>
          <p:nvPr/>
        </p:nvSpPr>
        <p:spPr>
          <a:xfrm>
            <a:off x="5065192" y="5272441"/>
            <a:ext cx="1" cy="656518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3" name="Line"/>
          <p:cNvSpPr/>
          <p:nvPr/>
        </p:nvSpPr>
        <p:spPr>
          <a:xfrm>
            <a:off x="8970657" y="4876800"/>
            <a:ext cx="512714" cy="0"/>
          </a:xfrm>
          <a:prstGeom prst="line">
            <a:avLst/>
          </a:prstGeom>
          <a:ln w="50800">
            <a:solidFill>
              <a:schemeClr val="accent5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4" name="Negative slope Move right"/>
          <p:cNvSpPr txBox="1"/>
          <p:nvPr/>
        </p:nvSpPr>
        <p:spPr>
          <a:xfrm>
            <a:off x="4222344" y="3801989"/>
            <a:ext cx="1685697" cy="67917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r>
              <a:t>Negative slope</a:t>
            </a:r>
            <a:br/>
            <a:r>
              <a:t>Move right</a:t>
            </a:r>
          </a:p>
        </p:txBody>
      </p:sp>
      <p:sp>
        <p:nvSpPr>
          <p:cNvPr id="395" name="Positive slope Move left"/>
          <p:cNvSpPr txBox="1"/>
          <p:nvPr/>
        </p:nvSpPr>
        <p:spPr>
          <a:xfrm>
            <a:off x="7167626" y="3801989"/>
            <a:ext cx="1592657" cy="67917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r>
              <a:t>Positive slope</a:t>
            </a:r>
            <a:br/>
            <a:r>
              <a:t>Move left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" grpId="3" animBg="1" advAuto="0"/>
      <p:bldP spid="391" grpId="4" animBg="1" advAuto="0"/>
      <p:bldP spid="392" grpId="2" animBg="1" advAuto="0"/>
      <p:bldP spid="393" grpId="1" animBg="1" advAuto="0"/>
      <p:bldP spid="394" grpId="5" animBg="1" advAuto="0"/>
      <p:bldP spid="395" grpId="6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tyle Transf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Style Transfer</a:t>
            </a:r>
          </a:p>
        </p:txBody>
      </p:sp>
      <p:pic>
        <p:nvPicPr>
          <p:cNvPr id="14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6932" y="2536018"/>
            <a:ext cx="2294786" cy="2922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3473" y="2536018"/>
            <a:ext cx="4389562" cy="29222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37628" y="5644801"/>
            <a:ext cx="5393020" cy="359029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Double Arrow"/>
          <p:cNvSpPr/>
          <p:nvPr/>
        </p:nvSpPr>
        <p:spPr>
          <a:xfrm>
            <a:off x="4913950" y="3147938"/>
            <a:ext cx="4621674" cy="1270001"/>
          </a:xfrm>
          <a:prstGeom prst="leftRightArrow">
            <a:avLst>
              <a:gd name="adj1" fmla="val 32000"/>
              <a:gd name="adj2" fmla="val 44000"/>
            </a:avLst>
          </a:prstGeom>
          <a:blipFill>
            <a:blip r:embed="rId5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6" name="Arrow"/>
          <p:cNvSpPr/>
          <p:nvPr/>
        </p:nvSpPr>
        <p:spPr>
          <a:xfrm rot="5400000">
            <a:off x="6110480" y="4241800"/>
            <a:ext cx="1847317" cy="127000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Inspired by: https://iamtrask.github.io/2015/07/12/basic-python-network/"/>
          <p:cNvSpPr txBox="1"/>
          <p:nvPr/>
        </p:nvSpPr>
        <p:spPr>
          <a:xfrm>
            <a:off x="1563335" y="8007630"/>
            <a:ext cx="5766950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1000" u="sng">
                <a:solidFill>
                  <a:srgbClr val="DCDCDC"/>
                </a:solidFill>
                <a:effectLst>
                  <a:outerShdw dist="53881" dir="2700000" rotWithShape="0">
                    <a:srgbClr val="000000">
                      <a:alpha val="33333"/>
                    </a:srgbClr>
                  </a:outerShdw>
                </a:effectLst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Inspired by: https://iamtrask.github.io/2015/07/12/basic-python-network/</a:t>
            </a:r>
            <a:endParaRPr u="none"/>
          </a:p>
        </p:txBody>
      </p:sp>
      <p:sp>
        <p:nvSpPr>
          <p:cNvPr id="398" name="Show me the code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Show me the code!</a:t>
            </a:r>
          </a:p>
        </p:txBody>
      </p:sp>
      <p:grpSp>
        <p:nvGrpSpPr>
          <p:cNvPr id="401" name="pasted-image.tiff"/>
          <p:cNvGrpSpPr/>
          <p:nvPr/>
        </p:nvGrpSpPr>
        <p:grpSpPr>
          <a:xfrm>
            <a:off x="4390025" y="8629743"/>
            <a:ext cx="6074186" cy="915356"/>
            <a:chOff x="0" y="0"/>
            <a:chExt cx="6074185" cy="915354"/>
          </a:xfrm>
        </p:grpSpPr>
        <p:pic>
          <p:nvPicPr>
            <p:cNvPr id="400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01600" y="63500"/>
              <a:ext cx="5870986" cy="64865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99" name="pasted-image.tiff" descr="pasted-image.tiff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074186" cy="915355"/>
            </a:xfrm>
            <a:prstGeom prst="rect">
              <a:avLst/>
            </a:prstGeom>
            <a:effectLst/>
          </p:spPr>
        </p:pic>
      </p:grpSp>
      <p:pic>
        <p:nvPicPr>
          <p:cNvPr id="402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1300" y="1828800"/>
            <a:ext cx="9982200" cy="609600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403" name="Delta rule"/>
          <p:cNvSpPr txBox="1"/>
          <p:nvPr/>
        </p:nvSpPr>
        <p:spPr>
          <a:xfrm>
            <a:off x="2179832" y="8763851"/>
            <a:ext cx="2130096" cy="647139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Delta rule</a:t>
            </a:r>
          </a:p>
        </p:txBody>
      </p:sp>
      <p:grpSp>
        <p:nvGrpSpPr>
          <p:cNvPr id="406" name="Group"/>
          <p:cNvGrpSpPr/>
          <p:nvPr/>
        </p:nvGrpSpPr>
        <p:grpSpPr>
          <a:xfrm>
            <a:off x="4688364" y="7534656"/>
            <a:ext cx="2577466" cy="1326949"/>
            <a:chOff x="0" y="0"/>
            <a:chExt cx="2577464" cy="1326948"/>
          </a:xfrm>
        </p:grpSpPr>
        <p:sp>
          <p:nvSpPr>
            <p:cNvPr id="404" name="Learning Rate"/>
            <p:cNvSpPr txBox="1"/>
            <p:nvPr/>
          </p:nvSpPr>
          <p:spPr>
            <a:xfrm>
              <a:off x="-1" y="-1"/>
              <a:ext cx="2577466" cy="560450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lvl1pPr>
            </a:lstStyle>
            <a:p>
              <a:r>
                <a:t>Learning Rate</a:t>
              </a:r>
            </a:p>
          </p:txBody>
        </p:sp>
        <p:sp>
          <p:nvSpPr>
            <p:cNvPr id="405" name="Arrow"/>
            <p:cNvSpPr/>
            <p:nvPr/>
          </p:nvSpPr>
          <p:spPr>
            <a:xfrm rot="5400000">
              <a:off x="906571" y="381439"/>
              <a:ext cx="764323" cy="1126696"/>
            </a:xfrm>
            <a:prstGeom prst="rightArrow">
              <a:avLst>
                <a:gd name="adj1" fmla="val 43725"/>
                <a:gd name="adj2" fmla="val 52839"/>
              </a:avLst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1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Learning Rat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Rate</a:t>
            </a:r>
          </a:p>
          <a:p>
            <a:r>
              <a:t>i.e. Speed of Learning</a:t>
            </a:r>
          </a:p>
        </p:txBody>
      </p:sp>
      <p:grpSp>
        <p:nvGrpSpPr>
          <p:cNvPr id="411" name="pasted-image.tiff"/>
          <p:cNvGrpSpPr/>
          <p:nvPr/>
        </p:nvGrpSpPr>
        <p:grpSpPr>
          <a:xfrm>
            <a:off x="789197" y="3687599"/>
            <a:ext cx="5662270" cy="4386403"/>
            <a:chOff x="0" y="0"/>
            <a:chExt cx="5662269" cy="4386402"/>
          </a:xfrm>
        </p:grpSpPr>
        <p:pic>
          <p:nvPicPr>
            <p:cNvPr id="410" name="pasted-image.tiff" descr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5408270" cy="40562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09" name="pasted-image.tiff" descr="pasted-image.tiff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662270" cy="4386403"/>
            </a:xfrm>
            <a:prstGeom prst="rect">
              <a:avLst/>
            </a:prstGeom>
            <a:effectLst/>
          </p:spPr>
        </p:pic>
      </p:grpSp>
      <p:grpSp>
        <p:nvGrpSpPr>
          <p:cNvPr id="414" name="pasted-image.tiff"/>
          <p:cNvGrpSpPr/>
          <p:nvPr/>
        </p:nvGrpSpPr>
        <p:grpSpPr>
          <a:xfrm>
            <a:off x="6553333" y="3687599"/>
            <a:ext cx="5662270" cy="4386403"/>
            <a:chOff x="0" y="0"/>
            <a:chExt cx="5662269" cy="4386402"/>
          </a:xfrm>
        </p:grpSpPr>
        <p:pic>
          <p:nvPicPr>
            <p:cNvPr id="413" name="pasted-image.tiff" descr="pasted-image.tif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0" y="88900"/>
              <a:ext cx="5408270" cy="405620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12" name="pasted-image.tiff" descr="pasted-image.tiff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662270" cy="4386403"/>
            </a:xfrm>
            <a:prstGeom prst="rect">
              <a:avLst/>
            </a:prstGeom>
            <a:effectLst/>
          </p:spPr>
        </p:pic>
      </p:grpSp>
      <p:sp>
        <p:nvSpPr>
          <p:cNvPr id="415" name="Too Large"/>
          <p:cNvSpPr txBox="1"/>
          <p:nvPr/>
        </p:nvSpPr>
        <p:spPr>
          <a:xfrm>
            <a:off x="2691263" y="3127398"/>
            <a:ext cx="1858138" cy="560449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Too Large</a:t>
            </a:r>
          </a:p>
        </p:txBody>
      </p:sp>
      <p:sp>
        <p:nvSpPr>
          <p:cNvPr id="416" name="Too Small"/>
          <p:cNvSpPr txBox="1"/>
          <p:nvPr/>
        </p:nvSpPr>
        <p:spPr>
          <a:xfrm>
            <a:off x="8469687" y="3127398"/>
            <a:ext cx="1829563" cy="560449"/>
          </a:xfrm>
          <a:prstGeom prst="rect">
            <a:avLst/>
          </a:prstGeom>
          <a:blipFill>
            <a:blip r:embed="rId5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Too Small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Neural Network (concept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Neural Network (concept)</a:t>
            </a:r>
          </a:p>
        </p:txBody>
      </p:sp>
      <p:sp>
        <p:nvSpPr>
          <p:cNvPr id="419" name="ʃ(Σ)"/>
          <p:cNvSpPr/>
          <p:nvPr/>
        </p:nvSpPr>
        <p:spPr>
          <a:xfrm>
            <a:off x="5812955" y="3097846"/>
            <a:ext cx="1393584" cy="139358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ʃ(Σ)</a:t>
            </a:r>
          </a:p>
        </p:txBody>
      </p:sp>
      <p:sp>
        <p:nvSpPr>
          <p:cNvPr id="420" name="ʃ(Σ)"/>
          <p:cNvSpPr/>
          <p:nvPr/>
        </p:nvSpPr>
        <p:spPr>
          <a:xfrm>
            <a:off x="5812955" y="5412019"/>
            <a:ext cx="1393584" cy="139358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ʃ(Σ)</a:t>
            </a:r>
          </a:p>
        </p:txBody>
      </p:sp>
      <p:sp>
        <p:nvSpPr>
          <p:cNvPr id="421" name="ʃ(Σ)"/>
          <p:cNvSpPr/>
          <p:nvPr/>
        </p:nvSpPr>
        <p:spPr>
          <a:xfrm>
            <a:off x="5812955" y="7726192"/>
            <a:ext cx="1393584" cy="139358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ʃ(Σ)</a:t>
            </a:r>
          </a:p>
        </p:txBody>
      </p:sp>
      <p:sp>
        <p:nvSpPr>
          <p:cNvPr id="422" name="x0"/>
          <p:cNvSpPr/>
          <p:nvPr/>
        </p:nvSpPr>
        <p:spPr>
          <a:xfrm>
            <a:off x="1454111" y="3097846"/>
            <a:ext cx="1393584" cy="139358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r>
              <a:t>x</a:t>
            </a:r>
            <a:r>
              <a:rPr baseline="-5999"/>
              <a:t>0</a:t>
            </a:r>
          </a:p>
        </p:txBody>
      </p:sp>
      <p:sp>
        <p:nvSpPr>
          <p:cNvPr id="423" name="x1"/>
          <p:cNvSpPr/>
          <p:nvPr/>
        </p:nvSpPr>
        <p:spPr>
          <a:xfrm>
            <a:off x="1454111" y="7726192"/>
            <a:ext cx="1393584" cy="139358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r>
              <a:t>x</a:t>
            </a:r>
            <a:r>
              <a:rPr baseline="-5999"/>
              <a:t>1</a:t>
            </a:r>
          </a:p>
        </p:txBody>
      </p:sp>
      <p:sp>
        <p:nvSpPr>
          <p:cNvPr id="424" name="ʃ(Σ)"/>
          <p:cNvSpPr/>
          <p:nvPr/>
        </p:nvSpPr>
        <p:spPr>
          <a:xfrm>
            <a:off x="9603407" y="5412019"/>
            <a:ext cx="1393584" cy="1393584"/>
          </a:xfrm>
          <a:prstGeom prst="ellipse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lvl1pPr>
          </a:lstStyle>
          <a:p>
            <a:r>
              <a:t>ʃ(Σ)</a:t>
            </a:r>
          </a:p>
        </p:txBody>
      </p:sp>
      <p:cxnSp>
        <p:nvCxnSpPr>
          <p:cNvPr id="425" name="Connection Line"/>
          <p:cNvCxnSpPr>
            <a:stCxn id="422" idx="6"/>
            <a:endCxn id="419" idx="2"/>
          </p:cNvCxnSpPr>
          <p:nvPr/>
        </p:nvCxnSpPr>
        <p:spPr>
          <a:xfrm>
            <a:off x="2847695" y="3794638"/>
            <a:ext cx="2965260" cy="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426" name="Connection Line"/>
          <p:cNvCxnSpPr>
            <a:stCxn id="422" idx="5"/>
            <a:endCxn id="420" idx="2"/>
          </p:cNvCxnSpPr>
          <p:nvPr/>
        </p:nvCxnSpPr>
        <p:spPr>
          <a:xfrm>
            <a:off x="2643609" y="4287344"/>
            <a:ext cx="3169346" cy="1821467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427" name="Connection Line"/>
          <p:cNvCxnSpPr>
            <a:stCxn id="421" idx="2"/>
            <a:endCxn id="422" idx="4"/>
          </p:cNvCxnSpPr>
          <p:nvPr/>
        </p:nvCxnSpPr>
        <p:spPr>
          <a:xfrm flipH="1" flipV="1">
            <a:off x="2150903" y="4491430"/>
            <a:ext cx="3662052" cy="3931554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headEnd type="triangle"/>
          </a:ln>
        </p:spPr>
      </p:cxnSp>
      <p:cxnSp>
        <p:nvCxnSpPr>
          <p:cNvPr id="428" name="Connection Line"/>
          <p:cNvCxnSpPr>
            <a:stCxn id="423" idx="7"/>
            <a:endCxn id="420" idx="2"/>
          </p:cNvCxnSpPr>
          <p:nvPr/>
        </p:nvCxnSpPr>
        <p:spPr>
          <a:xfrm flipV="1">
            <a:off x="2643609" y="6108811"/>
            <a:ext cx="3169346" cy="1821467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429" name="Connection Line"/>
          <p:cNvCxnSpPr>
            <a:stCxn id="423" idx="0"/>
            <a:endCxn id="419" idx="2"/>
          </p:cNvCxnSpPr>
          <p:nvPr/>
        </p:nvCxnSpPr>
        <p:spPr>
          <a:xfrm flipV="1">
            <a:off x="2150903" y="3794638"/>
            <a:ext cx="3662052" cy="3931554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430" name="Connection Line"/>
          <p:cNvCxnSpPr>
            <a:stCxn id="423" idx="6"/>
            <a:endCxn id="421" idx="2"/>
          </p:cNvCxnSpPr>
          <p:nvPr/>
        </p:nvCxnSpPr>
        <p:spPr>
          <a:xfrm>
            <a:off x="2847695" y="8422984"/>
            <a:ext cx="2965260" cy="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431" name="Connection Line"/>
          <p:cNvCxnSpPr>
            <a:stCxn id="419" idx="6"/>
            <a:endCxn id="424" idx="1"/>
          </p:cNvCxnSpPr>
          <p:nvPr/>
        </p:nvCxnSpPr>
        <p:spPr>
          <a:xfrm>
            <a:off x="7206539" y="3794638"/>
            <a:ext cx="2600954" cy="1821467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432" name="Connection Line"/>
          <p:cNvCxnSpPr>
            <a:stCxn id="420" idx="6"/>
            <a:endCxn id="424" idx="2"/>
          </p:cNvCxnSpPr>
          <p:nvPr/>
        </p:nvCxnSpPr>
        <p:spPr>
          <a:xfrm>
            <a:off x="7206539" y="6108811"/>
            <a:ext cx="2396868" cy="0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</p:cxnSp>
      <p:cxnSp>
        <p:nvCxnSpPr>
          <p:cNvPr id="433" name="Connection Line"/>
          <p:cNvCxnSpPr>
            <a:stCxn id="421" idx="6"/>
            <a:endCxn id="424" idx="3"/>
          </p:cNvCxnSpPr>
          <p:nvPr/>
        </p:nvCxnSpPr>
        <p:spPr>
          <a:xfrm flipV="1">
            <a:off x="7206539" y="6601517"/>
            <a:ext cx="2600954" cy="1821467"/>
          </a:xfrm>
          <a:prstGeom prst="straightConnector1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</p:cxnSp>
      <p:sp>
        <p:nvSpPr>
          <p:cNvPr id="448" name="Connection Line"/>
          <p:cNvSpPr/>
          <p:nvPr/>
        </p:nvSpPr>
        <p:spPr>
          <a:xfrm>
            <a:off x="10996984" y="6101901"/>
            <a:ext cx="1030993" cy="4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435" name="y"/>
          <p:cNvSpPr txBox="1"/>
          <p:nvPr/>
        </p:nvSpPr>
        <p:spPr>
          <a:xfrm>
            <a:off x="12073501" y="5395570"/>
            <a:ext cx="272492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y</a:t>
            </a:r>
          </a:p>
        </p:txBody>
      </p:sp>
      <p:sp>
        <p:nvSpPr>
          <p:cNvPr id="436" name="Layer 0 (Input Layer)"/>
          <p:cNvSpPr txBox="1"/>
          <p:nvPr/>
        </p:nvSpPr>
        <p:spPr>
          <a:xfrm>
            <a:off x="996282" y="1905479"/>
            <a:ext cx="2309242" cy="103034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r>
              <a:t>Layer 0</a:t>
            </a:r>
            <a:br/>
            <a:r>
              <a:t>(Input Layer)</a:t>
            </a:r>
          </a:p>
        </p:txBody>
      </p:sp>
      <p:sp>
        <p:nvSpPr>
          <p:cNvPr id="437" name="Layers 1..n-1 (Hidden Layers)"/>
          <p:cNvSpPr txBox="1"/>
          <p:nvPr/>
        </p:nvSpPr>
        <p:spPr>
          <a:xfrm>
            <a:off x="5068887" y="1905479"/>
            <a:ext cx="2867026" cy="103034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r>
              <a:t>Layers 1..n-1</a:t>
            </a:r>
            <a:br/>
            <a:r>
              <a:t>(Hidden Layers)</a:t>
            </a:r>
          </a:p>
        </p:txBody>
      </p:sp>
      <p:sp>
        <p:nvSpPr>
          <p:cNvPr id="438" name="Layer n (Output Layer)"/>
          <p:cNvSpPr txBox="1"/>
          <p:nvPr/>
        </p:nvSpPr>
        <p:spPr>
          <a:xfrm>
            <a:off x="8990321" y="1905479"/>
            <a:ext cx="2619757" cy="1030349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r>
              <a:t>Layer n</a:t>
            </a:r>
            <a:br/>
            <a:r>
              <a:t>(Output Layer)</a:t>
            </a:r>
          </a:p>
        </p:txBody>
      </p:sp>
      <p:sp>
        <p:nvSpPr>
          <p:cNvPr id="439" name="W000"/>
          <p:cNvSpPr txBox="1"/>
          <p:nvPr/>
        </p:nvSpPr>
        <p:spPr>
          <a:xfrm>
            <a:off x="3008887" y="3621653"/>
            <a:ext cx="584303" cy="38707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r>
              <a:t>W</a:t>
            </a:r>
            <a:r>
              <a:rPr baseline="-5999"/>
              <a:t>000</a:t>
            </a:r>
          </a:p>
        </p:txBody>
      </p:sp>
      <p:sp>
        <p:nvSpPr>
          <p:cNvPr id="440" name="W001"/>
          <p:cNvSpPr txBox="1"/>
          <p:nvPr/>
        </p:nvSpPr>
        <p:spPr>
          <a:xfrm>
            <a:off x="3022973" y="4363824"/>
            <a:ext cx="584303" cy="38707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r>
              <a:t>W</a:t>
            </a:r>
            <a:r>
              <a:rPr baseline="-5999"/>
              <a:t>001</a:t>
            </a:r>
          </a:p>
        </p:txBody>
      </p:sp>
      <p:sp>
        <p:nvSpPr>
          <p:cNvPr id="441" name="W002"/>
          <p:cNvSpPr txBox="1"/>
          <p:nvPr/>
        </p:nvSpPr>
        <p:spPr>
          <a:xfrm>
            <a:off x="3008886" y="5008500"/>
            <a:ext cx="584303" cy="38707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r>
              <a:t>W</a:t>
            </a:r>
            <a:r>
              <a:rPr baseline="-5999"/>
              <a:t>002</a:t>
            </a:r>
          </a:p>
        </p:txBody>
      </p:sp>
      <p:sp>
        <p:nvSpPr>
          <p:cNvPr id="442" name="W010"/>
          <p:cNvSpPr txBox="1"/>
          <p:nvPr/>
        </p:nvSpPr>
        <p:spPr>
          <a:xfrm>
            <a:off x="3013372" y="6463912"/>
            <a:ext cx="584303" cy="38707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r>
              <a:t>W</a:t>
            </a:r>
            <a:r>
              <a:rPr baseline="-5999"/>
              <a:t>010</a:t>
            </a:r>
          </a:p>
        </p:txBody>
      </p:sp>
      <p:sp>
        <p:nvSpPr>
          <p:cNvPr id="443" name="W011"/>
          <p:cNvSpPr txBox="1"/>
          <p:nvPr/>
        </p:nvSpPr>
        <p:spPr>
          <a:xfrm>
            <a:off x="3013372" y="7323138"/>
            <a:ext cx="584303" cy="38707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r>
              <a:rPr dirty="0"/>
              <a:t>W</a:t>
            </a:r>
            <a:r>
              <a:rPr baseline="-5999" dirty="0"/>
              <a:t>011</a:t>
            </a:r>
          </a:p>
        </p:txBody>
      </p:sp>
      <p:sp>
        <p:nvSpPr>
          <p:cNvPr id="444" name="W011"/>
          <p:cNvSpPr txBox="1"/>
          <p:nvPr/>
        </p:nvSpPr>
        <p:spPr>
          <a:xfrm>
            <a:off x="3027458" y="8229448"/>
            <a:ext cx="584303" cy="38707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r>
              <a:t>W</a:t>
            </a:r>
            <a:r>
              <a:rPr baseline="-5999"/>
              <a:t>011</a:t>
            </a:r>
          </a:p>
        </p:txBody>
      </p:sp>
      <p:sp>
        <p:nvSpPr>
          <p:cNvPr id="445" name="W100"/>
          <p:cNvSpPr txBox="1"/>
          <p:nvPr/>
        </p:nvSpPr>
        <p:spPr>
          <a:xfrm>
            <a:off x="7827973" y="4564972"/>
            <a:ext cx="584303" cy="38707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r>
              <a:t>W</a:t>
            </a:r>
            <a:r>
              <a:rPr baseline="-5999"/>
              <a:t>100</a:t>
            </a:r>
          </a:p>
        </p:txBody>
      </p:sp>
      <p:sp>
        <p:nvSpPr>
          <p:cNvPr id="446" name="W101"/>
          <p:cNvSpPr txBox="1"/>
          <p:nvPr/>
        </p:nvSpPr>
        <p:spPr>
          <a:xfrm>
            <a:off x="7827973" y="5915276"/>
            <a:ext cx="584303" cy="38707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r>
              <a:t>W</a:t>
            </a:r>
            <a:r>
              <a:rPr baseline="-5999"/>
              <a:t>101</a:t>
            </a:r>
          </a:p>
        </p:txBody>
      </p:sp>
      <p:sp>
        <p:nvSpPr>
          <p:cNvPr id="447" name="W102"/>
          <p:cNvSpPr txBox="1"/>
          <p:nvPr/>
        </p:nvSpPr>
        <p:spPr>
          <a:xfrm>
            <a:off x="7827973" y="7290869"/>
            <a:ext cx="584303" cy="38707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18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r>
              <a:t>W</a:t>
            </a:r>
            <a:r>
              <a:rPr baseline="-5999"/>
              <a:t>102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Neural Network (code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Neural Network (code)</a:t>
            </a:r>
          </a:p>
        </p:txBody>
      </p:sp>
      <p:pic>
        <p:nvPicPr>
          <p:cNvPr id="45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3839" y="2264860"/>
            <a:ext cx="11917122" cy="672248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452" name="Inspired by: https://iamtrask.github.io/2015/07/12/basic-python-network/"/>
          <p:cNvSpPr txBox="1"/>
          <p:nvPr/>
        </p:nvSpPr>
        <p:spPr>
          <a:xfrm>
            <a:off x="591013" y="9025921"/>
            <a:ext cx="5766951" cy="38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1000" u="sng">
                <a:solidFill>
                  <a:srgbClr val="DCDCDC"/>
                </a:solidFill>
                <a:effectLst>
                  <a:outerShdw dist="53881" dir="2700000" rotWithShape="0">
                    <a:srgbClr val="000000">
                      <a:alpha val="33333"/>
                    </a:srgbClr>
                  </a:outerShdw>
                </a:effectLst>
                <a:latin typeface="Menlo"/>
                <a:ea typeface="Menlo"/>
                <a:cs typeface="Menlo"/>
                <a:sym typeface="Menlo"/>
              </a:defRPr>
            </a:lvl1pPr>
          </a:lstStyle>
          <a:p>
            <a:r>
              <a:t>Inspired by: https://iamtrask.github.io/2015/07/12/basic-python-network/</a:t>
            </a:r>
            <a:endParaRPr u="none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Introduction to Tensor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TensorFlow</a:t>
            </a:r>
          </a:p>
        </p:txBody>
      </p:sp>
      <p:sp>
        <p:nvSpPr>
          <p:cNvPr id="455" name="Open source library for numerical comput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699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Open source library for numerical computation</a:t>
            </a:r>
          </a:p>
          <a:p>
            <a:pPr marL="633983" lvl="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Tensor = Multidimensional array </a:t>
            </a:r>
            <a:r>
              <a:rPr sz="1871"/>
              <a:t>(*with transformation)</a:t>
            </a:r>
          </a:p>
          <a:p>
            <a:pPr marL="633983" lvl="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Flow = Data flow graph</a:t>
            </a:r>
          </a:p>
          <a:p>
            <a:pPr marL="31699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Developed by Google Brain Team</a:t>
            </a:r>
          </a:p>
          <a:p>
            <a:pPr marL="633983" lvl="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Initial release: Nov 2015, V1.0.0 release: Feb 2017</a:t>
            </a:r>
          </a:p>
          <a:p>
            <a:pPr marL="31699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Support for multiple CPU, GPU and TPU*</a:t>
            </a:r>
          </a:p>
          <a:p>
            <a:pPr marL="31699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Available on Linux, macOS, Windows, Android, iOS</a:t>
            </a:r>
          </a:p>
          <a:p>
            <a:pPr marL="316991" indent="-316991" defTabSz="455675">
              <a:spcBef>
                <a:spcPts val="3200"/>
              </a:spcBef>
              <a:defRPr sz="2651">
                <a:effectLst>
                  <a:outerShdw blurRad="39624" dist="19812" dir="5400000" rotWithShape="0">
                    <a:srgbClr val="000000"/>
                  </a:outerShdw>
                </a:effectLst>
              </a:defRPr>
            </a:pPr>
            <a:r>
              <a:t>API for Python, C++, Java, Go (Third party API for C#, Ruby, Scala, …)</a:t>
            </a:r>
          </a:p>
        </p:txBody>
      </p:sp>
      <p:pic>
        <p:nvPicPr>
          <p:cNvPr id="45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63377" y="2291656"/>
            <a:ext cx="2794001" cy="2387601"/>
          </a:xfrm>
          <a:prstGeom prst="rect">
            <a:avLst/>
          </a:prstGeom>
          <a:ln w="12700">
            <a:miter lim="400000"/>
          </a:ln>
        </p:spPr>
      </p:pic>
      <p:sp>
        <p:nvSpPr>
          <p:cNvPr id="457" name="* TPU = Tensor Processing Unit"/>
          <p:cNvSpPr txBox="1"/>
          <p:nvPr/>
        </p:nvSpPr>
        <p:spPr>
          <a:xfrm>
            <a:off x="8106281" y="9033261"/>
            <a:ext cx="4515613" cy="461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* TPU = Tensor Processing Unit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nsorFlow Bas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TensorFlow Basics</a:t>
            </a:r>
          </a:p>
        </p:txBody>
      </p:sp>
      <p:sp>
        <p:nvSpPr>
          <p:cNvPr id="460" name="Define the model (graph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chemeClr val="accent3">
                    <a:hueOff val="-161208"/>
                    <a:satOff val="21110"/>
                    <a:lumOff val="21634"/>
                  </a:schemeClr>
                </a:solidFill>
              </a:rPr>
              <a:t>Define</a:t>
            </a:r>
            <a:r>
              <a:t> the model (graph)</a:t>
            </a:r>
          </a:p>
          <a:p>
            <a:pPr lvl="1"/>
            <a:r>
              <a:t>Nodes: Operations</a:t>
            </a:r>
          </a:p>
          <a:p>
            <a:pPr lvl="1"/>
            <a:r>
              <a:t>Edges: Data (Tensors)</a:t>
            </a:r>
          </a:p>
          <a:p>
            <a:r>
              <a:rPr>
                <a:solidFill>
                  <a:schemeClr val="accent3">
                    <a:hueOff val="-161208"/>
                    <a:satOff val="21110"/>
                    <a:lumOff val="21634"/>
                  </a:schemeClr>
                </a:solidFill>
              </a:rPr>
              <a:t>Execute</a:t>
            </a:r>
            <a:r>
              <a:t> the model</a:t>
            </a:r>
          </a:p>
          <a:p>
            <a:pPr lvl="1"/>
            <a:r>
              <a:t>Create a new Session and run the model</a:t>
            </a:r>
          </a:p>
          <a:p>
            <a:pPr lvl="1"/>
            <a:r>
              <a:t>Session allocates resources</a:t>
            </a:r>
          </a:p>
        </p:txBody>
      </p:sp>
      <p:pic>
        <p:nvPicPr>
          <p:cNvPr id="46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9698" y="2689072"/>
            <a:ext cx="5827196" cy="91151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462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3016" y="5813106"/>
            <a:ext cx="5800561" cy="911517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imple NN in TensorFlow"/>
          <p:cNvSpPr txBox="1">
            <a:spLocks noGrp="1"/>
          </p:cNvSpPr>
          <p:nvPr>
            <p:ph type="title"/>
          </p:nvPr>
        </p:nvSpPr>
        <p:spPr>
          <a:xfrm>
            <a:off x="762000" y="209550"/>
            <a:ext cx="11480800" cy="2146300"/>
          </a:xfrm>
          <a:prstGeom prst="rect">
            <a:avLst/>
          </a:prstGeom>
        </p:spPr>
        <p:txBody>
          <a:bodyPr/>
          <a:lstStyle/>
          <a:p>
            <a:r>
              <a:t>Simple NN in TensorFlow</a:t>
            </a:r>
          </a:p>
        </p:txBody>
      </p:sp>
      <p:pic>
        <p:nvPicPr>
          <p:cNvPr id="46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6450" y="3786193"/>
            <a:ext cx="10571900" cy="1401579"/>
          </a:xfrm>
          <a:prstGeom prst="rect">
            <a:avLst/>
          </a:prstGeom>
          <a:ln w="12700">
            <a:miter lim="400000"/>
          </a:ln>
        </p:spPr>
      </p:pic>
      <p:pic>
        <p:nvPicPr>
          <p:cNvPr id="466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6450" y="6523827"/>
            <a:ext cx="10571900" cy="1299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467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6450" y="7954966"/>
            <a:ext cx="10571900" cy="1316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68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6450" y="5327204"/>
            <a:ext cx="10571900" cy="10571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69" name="pasted-image.tiff" descr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16450" y="1988031"/>
            <a:ext cx="10571900" cy="1658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5" grpId="1" animBg="1" advAuto="0"/>
      <p:bldP spid="466" grpId="3" animBg="1" advAuto="0"/>
      <p:bldP spid="467" grpId="4" animBg="1" advAuto="0"/>
      <p:bldP spid="468" grpId="2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Visualisation (TensorBoard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Visualisation (TensorBoard)</a:t>
            </a:r>
          </a:p>
        </p:txBody>
      </p:sp>
      <p:pic>
        <p:nvPicPr>
          <p:cNvPr id="47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6450" y="2769414"/>
            <a:ext cx="10571900" cy="221411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473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6450" y="5403443"/>
            <a:ext cx="10571900" cy="40505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474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6450" y="6228411"/>
            <a:ext cx="10571900" cy="75078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475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49600" y="8224080"/>
            <a:ext cx="6705600" cy="48260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3" grpId="1" animBg="1" advAuto="0"/>
      <p:bldP spid="474" grpId="2" animBg="1" advAuto="0"/>
      <p:bldP spid="475" grpId="3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1227" y="557857"/>
            <a:ext cx="10502346" cy="863788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1226" y="557857"/>
            <a:ext cx="10502348" cy="863788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Write like Shakespea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Write like Shakespeare </a:t>
            </a:r>
          </a:p>
        </p:txBody>
      </p:sp>
      <p:pic>
        <p:nvPicPr>
          <p:cNvPr id="14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5244" y="2196117"/>
            <a:ext cx="9674312" cy="685996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1227" y="557857"/>
            <a:ext cx="10502346" cy="863788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1226" y="557857"/>
            <a:ext cx="10502348" cy="863788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Visualising the graph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Visualising the graph</a:t>
            </a:r>
          </a:p>
        </p:txBody>
      </p:sp>
      <p:pic>
        <p:nvPicPr>
          <p:cNvPr id="48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3055185"/>
            <a:ext cx="11480800" cy="514183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1227" y="557857"/>
            <a:ext cx="10502346" cy="863788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1226" y="557857"/>
            <a:ext cx="10502348" cy="863788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You have options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 have options!</a:t>
            </a:r>
          </a:p>
        </p:txBody>
      </p:sp>
      <p:sp>
        <p:nvSpPr>
          <p:cNvPr id="493" name="Activation func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5759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Activation function</a:t>
            </a:r>
          </a:p>
          <a:p>
            <a:pPr marL="731519" lvl="1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Hidden layers: tf.nn.relu</a:t>
            </a:r>
          </a:p>
          <a:p>
            <a:pPr marL="731519" lvl="1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Output layer:</a:t>
            </a:r>
          </a:p>
          <a:p>
            <a:pPr marL="1097279" lvl="2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Classification: tf.nn.softmax</a:t>
            </a:r>
          </a:p>
          <a:p>
            <a:pPr marL="1097279" lvl="2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Regression: Linear function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Optimisers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Learning Rates</a:t>
            </a:r>
          </a:p>
        </p:txBody>
      </p:sp>
      <p:pic>
        <p:nvPicPr>
          <p:cNvPr id="49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10618" y="1921843"/>
            <a:ext cx="4578525" cy="2927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0618" y="5314752"/>
            <a:ext cx="4578525" cy="29469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6" name="pasted-image.png" descr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90729" y="7516727"/>
            <a:ext cx="3038212" cy="1714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" grpId="1" build="p" animBg="1" advAuto="0"/>
      <p:bldP spid="494" grpId="2" animBg="1" advAuto="0"/>
      <p:bldP spid="495" grpId="3" animBg="1" advAuto="0"/>
      <p:bldP spid="496" grpId="4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And there is a lot to lear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And there is a lot to learn!</a:t>
            </a:r>
          </a:p>
        </p:txBody>
      </p:sp>
      <p:sp>
        <p:nvSpPr>
          <p:cNvPr id="499" name="Input normalis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5759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Input normalisation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Mini-batching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Dropout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Initialising weights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Cross-entropy loss function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Re-training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More than “vanilla” N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More than “vanilla” NN</a:t>
            </a:r>
          </a:p>
        </p:txBody>
      </p:sp>
      <p:sp>
        <p:nvSpPr>
          <p:cNvPr id="502" name="Convolutional neural network (ConvNet)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96672" indent="-296672" defTabSz="426466">
              <a:spcBef>
                <a:spcPts val="3000"/>
              </a:spcBef>
              <a:defRPr sz="2482">
                <a:effectLst>
                  <a:outerShdw blurRad="37084" dist="18542" dir="5400000" rotWithShape="0">
                    <a:srgbClr val="000000"/>
                  </a:outerShdw>
                </a:effectLst>
              </a:defRPr>
            </a:pPr>
            <a:r>
              <a:t>Convolutional neural network (ConvNet):</a:t>
            </a:r>
          </a:p>
          <a:p>
            <a:pPr marL="593344" lvl="1" indent="-296672" defTabSz="426466">
              <a:spcBef>
                <a:spcPts val="3000"/>
              </a:spcBef>
              <a:defRPr sz="2482">
                <a:effectLst>
                  <a:outerShdw blurRad="37084" dist="18542" dir="5400000" rotWithShape="0">
                    <a:srgbClr val="000000"/>
                  </a:outerShdw>
                </a:effectLst>
              </a:defRPr>
            </a:pPr>
            <a:r>
              <a:t>Recognise patterns across space (images and videos processing)</a:t>
            </a:r>
          </a:p>
          <a:p>
            <a:pPr marL="296672" indent="-296672" defTabSz="426466">
              <a:spcBef>
                <a:spcPts val="3000"/>
              </a:spcBef>
              <a:defRPr sz="2482">
                <a:effectLst>
                  <a:outerShdw blurRad="37084" dist="18542" dir="5400000" rotWithShape="0">
                    <a:srgbClr val="000000"/>
                  </a:outerShdw>
                </a:effectLst>
              </a:defRPr>
            </a:pPr>
            <a:r>
              <a:t>Recurrent neural network (RNN) and LSTM:</a:t>
            </a:r>
          </a:p>
          <a:p>
            <a:pPr marL="593344" lvl="1" indent="-296672" defTabSz="426466">
              <a:spcBef>
                <a:spcPts val="3000"/>
              </a:spcBef>
              <a:defRPr sz="2482">
                <a:effectLst>
                  <a:outerShdw blurRad="37084" dist="18542" dir="5400000" rotWithShape="0">
                    <a:srgbClr val="000000"/>
                  </a:outerShdw>
                </a:effectLst>
              </a:defRPr>
            </a:pPr>
            <a:r>
              <a:t>Recognise patterns across time (text and speech analysis)</a:t>
            </a:r>
          </a:p>
          <a:p>
            <a:pPr marL="296672" indent="-296672" defTabSz="426466">
              <a:spcBef>
                <a:spcPts val="3000"/>
              </a:spcBef>
              <a:defRPr sz="2482">
                <a:effectLst>
                  <a:outerShdw blurRad="37084" dist="18542" dir="5400000" rotWithShape="0">
                    <a:srgbClr val="000000"/>
                  </a:outerShdw>
                </a:effectLst>
              </a:defRPr>
            </a:pPr>
            <a:r>
              <a:t>Autoencoder:</a:t>
            </a:r>
          </a:p>
          <a:p>
            <a:pPr marL="593344" lvl="1" indent="-296672" defTabSz="426466">
              <a:spcBef>
                <a:spcPts val="3000"/>
              </a:spcBef>
              <a:defRPr sz="2482">
                <a:effectLst>
                  <a:outerShdw blurRad="37084" dist="18542" dir="5400000" rotWithShape="0">
                    <a:srgbClr val="000000"/>
                  </a:outerShdw>
                </a:effectLst>
              </a:defRPr>
            </a:pPr>
            <a:r>
              <a:t>Learn a representation (encoding) for a set of data (dimensionality reduction, information retrieval and search)</a:t>
            </a:r>
          </a:p>
          <a:p>
            <a:pPr marL="296672" indent="-296672" defTabSz="426466">
              <a:spcBef>
                <a:spcPts val="3000"/>
              </a:spcBef>
              <a:defRPr sz="2482">
                <a:effectLst>
                  <a:outerShdw blurRad="37084" dist="18542" dir="5400000" rotWithShape="0">
                    <a:srgbClr val="000000"/>
                  </a:outerShdw>
                </a:effectLst>
              </a:defRPr>
            </a:pPr>
            <a:r>
              <a:t>Restricted Boltzmann machine</a:t>
            </a:r>
          </a:p>
          <a:p>
            <a:pPr marL="593344" lvl="1" indent="-296672" defTabSz="426466">
              <a:spcBef>
                <a:spcPts val="3000"/>
              </a:spcBef>
              <a:defRPr sz="2482">
                <a:effectLst>
                  <a:outerShdw blurRad="37084" dist="18542" dir="5400000" rotWithShape="0">
                    <a:srgbClr val="000000"/>
                  </a:outerShdw>
                </a:effectLst>
              </a:defRPr>
            </a:pPr>
            <a:r>
              <a:t>Learns to generate new values based on past observations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Where to go now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Where to go now?</a:t>
            </a:r>
          </a:p>
        </p:txBody>
      </p:sp>
      <p:pic>
        <p:nvPicPr>
          <p:cNvPr id="50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532" y="1604810"/>
            <a:ext cx="12015736" cy="8042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038" y="1235815"/>
            <a:ext cx="12468724" cy="7281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enerate “scientific” pap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Generate “scientific” papers</a:t>
            </a:r>
          </a:p>
        </p:txBody>
      </p:sp>
      <p:pic>
        <p:nvPicPr>
          <p:cNvPr id="15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000" y="2339826"/>
            <a:ext cx="11480801" cy="6572548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What do you get out of this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do you get out of this?</a:t>
            </a:r>
          </a:p>
        </p:txBody>
      </p:sp>
      <p:sp>
        <p:nvSpPr>
          <p:cNvPr id="155" name="Basic concep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5759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Basic concepts</a:t>
            </a:r>
          </a:p>
          <a:p>
            <a:pPr marL="731519" lvl="1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Enough to get you started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Understanding the “magic” behind Neural Networks</a:t>
            </a:r>
          </a:p>
          <a:p>
            <a:pPr marL="731519" lvl="1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It’s not that hard (just kidding!)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How to write code for ML </a:t>
            </a:r>
          </a:p>
          <a:p>
            <a:pPr marL="731519" lvl="1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Cause that’s what we love?!</a:t>
            </a:r>
          </a:p>
          <a:p>
            <a:pPr marL="365759" indent="-365759" defTabSz="525779">
              <a:spcBef>
                <a:spcPts val="3700"/>
              </a:spcBef>
              <a:defRPr sz="3059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Where to go from here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1" build="p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Mobile app to identify objects in real-tim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Mobile app to identify objects in real-time</a:t>
            </a:r>
          </a:p>
        </p:txBody>
      </p:sp>
      <p:pic>
        <p:nvPicPr>
          <p:cNvPr id="15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87900" y="2578100"/>
            <a:ext cx="3429000" cy="609600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930</Words>
  <Application>Microsoft Macintosh PowerPoint</Application>
  <PresentationFormat>Custom</PresentationFormat>
  <Paragraphs>238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Helvetica Neue</vt:lpstr>
      <vt:lpstr>Helvetica Neue Medium</vt:lpstr>
      <vt:lpstr>Menlo</vt:lpstr>
      <vt:lpstr>New_Template2</vt:lpstr>
      <vt:lpstr>Practical Machine Learning</vt:lpstr>
      <vt:lpstr>Target Audience</vt:lpstr>
      <vt:lpstr>What can you do right now?</vt:lpstr>
      <vt:lpstr>Mobile app to identify objects in real-time</vt:lpstr>
      <vt:lpstr>Style Transfer</vt:lpstr>
      <vt:lpstr>Write like Shakespeare </vt:lpstr>
      <vt:lpstr>Generate “scientific” papers</vt:lpstr>
      <vt:lpstr>What do you get out of this?</vt:lpstr>
      <vt:lpstr>Mobile app to identify objects in real-time</vt:lpstr>
      <vt:lpstr>Style Transfer</vt:lpstr>
      <vt:lpstr>Write like Shakespeare </vt:lpstr>
      <vt:lpstr>Generate “scientific” papers</vt:lpstr>
      <vt:lpstr>What are we talking about?</vt:lpstr>
      <vt:lpstr>Machine Learning</vt:lpstr>
      <vt:lpstr>Supervised learning</vt:lpstr>
      <vt:lpstr>Unsupervised learning</vt:lpstr>
      <vt:lpstr>Reinforcement learning</vt:lpstr>
      <vt:lpstr>Machine Learning (in 5 mins)</vt:lpstr>
      <vt:lpstr>Machine Learning Steps</vt:lpstr>
      <vt:lpstr>Azure ML Cheat 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Neural Networks</vt:lpstr>
      <vt:lpstr>Biological Neuron</vt:lpstr>
      <vt:lpstr>Artificial Neuron</vt:lpstr>
      <vt:lpstr>Example Neuron Y = X1 ∧ ~X2</vt:lpstr>
      <vt:lpstr>Example Neuron Y = X1 ∧ ~X2</vt:lpstr>
      <vt:lpstr>Simplification</vt:lpstr>
      <vt:lpstr>“Learning” i.e.  Adjusting weights</vt:lpstr>
      <vt:lpstr>Minimising error using Gradient Descent</vt:lpstr>
      <vt:lpstr>Show me the code!</vt:lpstr>
      <vt:lpstr>Learning Rate i.e. Speed of Learning</vt:lpstr>
      <vt:lpstr>Neural Network (concept)</vt:lpstr>
      <vt:lpstr>Neural Network (code)</vt:lpstr>
      <vt:lpstr>Introduction to TensorFlow</vt:lpstr>
      <vt:lpstr>TensorFlow Basics</vt:lpstr>
      <vt:lpstr>Simple NN in TensorFlow</vt:lpstr>
      <vt:lpstr>Visualisation (TensorBoard)</vt:lpstr>
      <vt:lpstr>PowerPoint Presentation</vt:lpstr>
      <vt:lpstr>PowerPoint Presentation</vt:lpstr>
      <vt:lpstr>PowerPoint Presentation</vt:lpstr>
      <vt:lpstr>PowerPoint Presentation</vt:lpstr>
      <vt:lpstr>Visualising the graph</vt:lpstr>
      <vt:lpstr>PowerPoint Presentation</vt:lpstr>
      <vt:lpstr>PowerPoint Presentation</vt:lpstr>
      <vt:lpstr>You have options!</vt:lpstr>
      <vt:lpstr>And there is a lot to learn!</vt:lpstr>
      <vt:lpstr>More than “vanilla” NN</vt:lpstr>
      <vt:lpstr>Where to go now?</vt:lpstr>
      <vt:lpstr>PowerPoint Presentation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Machine Learning</dc:title>
  <cp:lastModifiedBy>Mahdi Hasheminejad</cp:lastModifiedBy>
  <cp:revision>8</cp:revision>
  <dcterms:modified xsi:type="dcterms:W3CDTF">2017-08-12T00:45:16Z</dcterms:modified>
</cp:coreProperties>
</file>